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svg" ContentType="image/svg+xml"/>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dMasterIdLst>
    <p:sldMasterId id="2147483661" r:id="rId5"/>
    <p:sldMasterId id="2147483674" r:id="rId6"/>
  </p:sldMasterIdLst>
  <p:notesMasterIdLst>
    <p:notesMasterId r:id="rId7"/>
  </p:notesMasterIdLst>
  <p:sldIdLst>
    <p:sldId id="343" r:id="rId8"/>
    <p:sldId id="337" r:id="rId9"/>
    <p:sldId id="330" r:id="rId10"/>
    <p:sldId id="331" r:id="rId11"/>
    <p:sldId id="332" r:id="rId12"/>
    <p:sldId id="333" r:id="rId13"/>
    <p:sldId id="329" r:id="rId14"/>
    <p:sldId id="262" r:id="rId15"/>
    <p:sldId id="334" r:id="rId16"/>
    <p:sldId id="335" r:id="rId17"/>
    <p:sldId id="264" r:id="rId18"/>
    <p:sldId id="265" r:id="rId19"/>
    <p:sldId id="266" r:id="rId20"/>
    <p:sldId id="267" r:id="rId21"/>
    <p:sldId id="268" r:id="rId22"/>
    <p:sldId id="269" r:id="rId23"/>
    <p:sldId id="270" r:id="rId24"/>
    <p:sldId id="336" r:id="rId25"/>
    <p:sldId id="271" r:id="rId26"/>
    <p:sldId id="363" r:id="rId27"/>
    <p:sldId id="338" r:id="rId28"/>
    <p:sldId id="272" r:id="rId29"/>
    <p:sldId id="361" r:id="rId30"/>
    <p:sldId id="274" r:id="rId31"/>
    <p:sldId id="275" r:id="rId32"/>
    <p:sldId id="276" r:id="rId33"/>
    <p:sldId id="277" r:id="rId34"/>
    <p:sldId id="278" r:id="rId35"/>
    <p:sldId id="279" r:id="rId36"/>
    <p:sldId id="339" r:id="rId37"/>
    <p:sldId id="291" r:id="rId38"/>
    <p:sldId id="289" r:id="rId39"/>
    <p:sldId id="340" r:id="rId40"/>
    <p:sldId id="293" r:id="rId41"/>
    <p:sldId id="294" r:id="rId42"/>
    <p:sldId id="295" r:id="rId43"/>
    <p:sldId id="341" r:id="rId44"/>
    <p:sldId id="297" r:id="rId45"/>
    <p:sldId id="298" r:id="rId46"/>
    <p:sldId id="305" r:id="rId47"/>
    <p:sldId id="306" r:id="rId48"/>
    <p:sldId id="344" r:id="rId49"/>
    <p:sldId id="313" r:id="rId50"/>
    <p:sldId id="315" r:id="rId51"/>
    <p:sldId id="307" r:id="rId52"/>
    <p:sldId id="308" r:id="rId53"/>
    <p:sldId id="309" r:id="rId54"/>
    <p:sldId id="310" r:id="rId55"/>
    <p:sldId id="311" r:id="rId56"/>
    <p:sldId id="365" r:id="rId57"/>
    <p:sldId id="312" r:id="rId58"/>
    <p:sldId id="346" r:id="rId59"/>
    <p:sldId id="347" r:id="rId60"/>
    <p:sldId id="348" r:id="rId61"/>
    <p:sldId id="349" r:id="rId62"/>
    <p:sldId id="350" r:id="rId63"/>
    <p:sldId id="351" r:id="rId64"/>
    <p:sldId id="352" r:id="rId65"/>
    <p:sldId id="353" r:id="rId66"/>
    <p:sldId id="354" r:id="rId67"/>
    <p:sldId id="355" r:id="rId68"/>
    <p:sldId id="356" r:id="rId69"/>
    <p:sldId id="357" r:id="rId70"/>
    <p:sldId id="358" r:id="rId71"/>
    <p:sldId id="359" r:id="rId72"/>
    <p:sldId id="360" r:id="rId73"/>
    <p:sldId id="362" r:id="rId74"/>
    <p:sldId id="364" r:id="rId75"/>
    <p:sldId id="345" r:id="rId76"/>
  </p:sldIdLst>
  <p:sldSz cx="10080625" cy="7559675"/>
  <p:notesSz cx="7772400" cy="10058400"/>
  <p:defaultTextStyle>
    <a:lvl1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1pPr>
    <a:lvl2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2pPr>
    <a:lvl3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3pPr>
    <a:lvl4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4pPr>
    <a:lvl5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9pPr>
  </p:defaultTextStyle>
</p:presentation>
</file>

<file path=ppt/presProps.xml><?xml version="1.0" encoding="utf-8"?>
<p:presentation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howPr showNarration="1">
    <p:penClr>
      <a:srgbClr val="0000FF"/>
    </p:penClr>
  </p:showPr>
  <p:extLst>
    <p:ext uri="smNativeData">
      <pr:smAppRevision xmlns:pr="smNativeData" xmlns="smNativeData" dt="1658832763" val="1036" rev64="64" revOS="3"/>
      <pr:smFileRevision xmlns:pr="smNativeData" xmlns="smNativeData" dt="1658832763" val="101"/>
      <pr:guideOptions xmlns:pr="smNativeData" xmlns="smNativeData" dt="1658832763" snapToGrid="1" snapToBorders="1" snapToGuides="1"/>
      <pr:pdfExportOpt xmlns:pr="smNativeData" xmlns="smNativeData" dt="1658832763" pagesRangeIndex="1" pagesSelectionIndex="0" qualityIndex="0" embedFonts="2" useJpegs="0" useSubsetFonts="1" useAlpha="1" relativeLinks="0" taggedPdf="1" pane="0" zoom="0" zoomContents="100" layout="0" includeDoc="0" viewFlags="0" openViewer="1" jpegQuality="90" flags="252" layoutIndex="0" exportSlideNames="1" name="/home/boussau/MEGA/MEGA_Backuped/CoursesAndBooks/My_courses/ComputationalMolecularEvolution/Cambridge_2019/AdvancedModels.pdf"/>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ideViewPr>
    <p:cSldViewPr snapToObjects="1" showGuides="1">
      <p:cViewPr varScale="1">
        <p:scale>
          <a:sx n="165" d="100"/>
          <a:sy n="165" d="100"/>
        </p:scale>
        <p:origin x="1431" y="236"/>
      </p:cViewPr>
      <p:guideLst x="0" y="0">
        <p:guide orient="horz" pos="2381"/>
        <p:guide pos="3175"/>
      </p:guideLst>
    </p:cSldViewPr>
  </p:slideViewPr>
  <p:outlineViewPr>
    <p:cViewPr>
      <p:scale>
        <a:sx n="33" d="100"/>
        <a:sy n="33" d="100"/>
      </p:scale>
      <p:origin x="0" y="0"/>
    </p:cViewPr>
  </p:outlineViewPr>
  <p:sorterViewPr>
    <p:cViewPr>
      <p:scale>
        <a:sx n="15" d="100"/>
        <a:sy n="15" d="100"/>
      </p:scale>
      <p:origin x="0" y="0"/>
    </p:cViewPr>
  </p:sorterViewPr>
  <p:notesViewPr>
    <p:cSldViewPr snapToObjects="1" showGuides="1">
      <p:cViewPr>
        <p:scale>
          <a:sx n="165" d="100"/>
          <a:sy n="165" d="100"/>
        </p:scale>
        <p:origin x="1431" y="236"/>
      </p:cViewPr>
    </p:cSldViewPr>
  </p:notesViewPr>
  <p:gridSpacing cx="73477120" cy="73477120"/>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s>
</file>

<file path=ppt/notesMasters/_rels/notesMaster1.xml.rels><?xml version="1.0" encoding="UTF-8" standalone="yes" ?>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AgAALQEAABfJwAA5xsAABAAAAAmAAAACAAAAL0PAAAAAAAA"/>
              </a:ext>
            </a:extLst>
          </p:cNvSpPr>
          <p:nvPr>
            <p:ph type="sldImg"/>
          </p:nvPr>
        </p:nvSpPr>
        <p:spPr>
          <a:xfrm>
            <a:off x="1371600" y="764540"/>
            <a:ext cx="5028565" cy="3771265"/>
          </a:xfrm>
          <a:prstGeom prst="rect">
            <a:avLst/>
          </a:prstGeom>
        </p:spPr>
        <p:txBody>
          <a:bodyPr vert="horz" wrap="square" lIns="0" tIns="0" rIns="0" bIns="0" numCol="1" spcCol="215900" anchor="ctr">
            <a:prstTxWarp prst="textNoShape">
              <a:avLst/>
            </a:prstTxWarp>
          </a:bodyPr>
          <a:lstStyle/>
          <a:p>
            <a:pPr/>
            <a:r>
              <a:rPr lang="en-us" sz="4400" u="sng" cap="none">
                <a:solidFill>
                  <a:srgbClr val="0000CC"/>
                </a:solidFill>
                <a:uFill>
                  <a:solidFill>
                    <a:srgbClr val="FFD320"/>
                  </a:solidFill>
                </a:uFill>
              </a:rPr>
              <a:t>Click to move the slide</a:t>
            </a:r>
            <a:endParaRPr lang="en-us" sz="4400" u="sng" cap="none">
              <a:solidFill>
                <a:srgbClr val="0000CC"/>
              </a:solidFill>
              <a:uFill>
                <a:solidFill>
                  <a:srgbClr val="FFD320"/>
                </a:solidFill>
              </a:uFill>
            </a:endParaRPr>
          </a:p>
        </p:txBody>
      </p:sp>
      <p:sp>
        <p:nvSpPr>
          <p:cNvPr id="3" name="PlaceHolder 2"/>
          <p:cNvSpPr>
            <a:spLocks noGrp="1" noChangeArrowheads="1"/>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2000" cap="none"/>
              <a:t>Click to edit the notes format</a:t>
            </a:r>
            <a:endParaRPr lang="en-us" sz="2000" cap="none"/>
          </a:p>
        </p:txBody>
      </p:sp>
      <p:sp>
        <p:nvSpPr>
          <p:cNvPr id="4" name="PlaceHolder 3"/>
          <p:cNvSpPr>
            <a:spLocks noGrp="1" noChangeArrowheads="1"/>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AAAAAAAAADAFAAAFwMAABAAAAAmAAAACAAAAD0PAAAAAAAA"/>
              </a:ext>
            </a:extLst>
          </p:cNvSpPr>
          <p:nvPr>
            <p:ph type="hdr"/>
          </p:nvPr>
        </p:nvSpPr>
        <p:spPr>
          <a:xfrm>
            <a:off x="0" y="0"/>
            <a:ext cx="3373120" cy="502285"/>
          </a:xfrm>
          <a:prstGeom prst="rect">
            <a:avLst/>
          </a:prstGeom>
        </p:spPr>
        <p:txBody>
          <a:bodyPr vert="horz" wrap="square" lIns="0" tIns="0" rIns="0" bIns="0" numCol="1" spcCol="215900" anchor="t">
            <a:prstTxWarp prst="textNoShape">
              <a:avLst/>
            </a:prstTxWarp>
          </a:bodyPr>
          <a:lstStyle/>
          <a:p>
            <a:pPr/>
            <a:r>
              <a:rPr lang="en-us" cap="none">
                <a:latin typeface="Times New Roman" pitchFamily="1" charset="0"/>
                <a:ea typeface="DejaVu Sans" pitchFamily="1" charset="0"/>
                <a:cs typeface="DejaVu Sans" pitchFamily="1" charset="0"/>
              </a:rPr>
              <a:t>&lt;header&gt;</a:t>
            </a:r>
            <a:endParaRPr lang="en-us" cap="none">
              <a:latin typeface="Times New Roman" pitchFamily="1" charset="0"/>
              <a:ea typeface="DejaVu Sans" pitchFamily="1" charset="0"/>
              <a:cs typeface="DejaVu Sans" pitchFamily="1" charset="0"/>
            </a:endParaRPr>
          </a:p>
        </p:txBody>
      </p:sp>
      <p:sp>
        <p:nvSpPr>
          <p:cNvPr id="5" name="PlaceHolder 4"/>
          <p:cNvSpPr>
            <a:spLocks noGrp="1" noChangeArrowheads="1"/>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EBsAAAAAAADPLwAAFwMAABAAAAAmAAAACAAAAD0PAAAAAAAA"/>
              </a:ext>
            </a:extLst>
          </p:cNvSpPr>
          <p:nvPr>
            <p:ph type="dt"/>
          </p:nvPr>
        </p:nvSpPr>
        <p:spPr>
          <a:xfrm>
            <a:off x="4399280" y="0"/>
            <a:ext cx="3372485" cy="502285"/>
          </a:xfrm>
          <a:prstGeom prst="rect">
            <a:avLst/>
          </a:prstGeom>
        </p:spPr>
        <p:txBody>
          <a:bodyPr vert="horz" wrap="square" lIns="0" tIns="0" rIns="0" bIns="0" numCol="1" spcCol="215900" anchor="t">
            <a:prstTxWarp prst="textNoShape">
              <a:avLst/>
            </a:prstTxWarp>
          </a:bodyPr>
          <a:lstStyle/>
          <a:p>
            <a:pPr algn="r"/>
            <a:r>
              <a:rPr lang="en-us" cap="none">
                <a:latin typeface="Times New Roman" pitchFamily="1" charset="0"/>
                <a:ea typeface="DejaVu Sans" pitchFamily="1" charset="0"/>
                <a:cs typeface="DejaVu Sans" pitchFamily="1" charset="0"/>
              </a:rPr>
              <a:t>&lt;date/time&gt;</a:t>
            </a:r>
            <a:endParaRPr lang="en-us" cap="none">
              <a:latin typeface="Times New Roman" pitchFamily="1" charset="0"/>
              <a:ea typeface="DejaVu Sans" pitchFamily="1" charset="0"/>
              <a:cs typeface="DejaVu Sans" pitchFamily="1" charset="0"/>
            </a:endParaRPr>
          </a:p>
        </p:txBody>
      </p:sp>
      <p:sp>
        <p:nvSpPr>
          <p:cNvPr id="6" name="PlaceHolder 5"/>
          <p:cNvSpPr>
            <a:spLocks noGrp="1" noChangeArrowheads="1"/>
            <a:extLst>
              <a:ext uri="smNativeData">
                <pr:smNativeData xmlns:pr="smNativeData" xmlns="smNativeData" val="SMDATA_15_e8ffYh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AAAAMg6AADAFAAA3z0AABAAAAAmAAAACAAAAL0PAAAAAAAA"/>
              </a:ext>
            </a:extLst>
          </p:cNvSpPr>
          <p:nvPr>
            <p:ph type="ftr"/>
          </p:nvPr>
        </p:nvSpPr>
        <p:spPr>
          <a:xfrm>
            <a:off x="0" y="9555480"/>
            <a:ext cx="3373120" cy="502285"/>
          </a:xfrm>
          <a:prstGeom prst="rect">
            <a:avLst/>
          </a:prstGeom>
        </p:spPr>
        <p:txBody>
          <a:bodyPr vert="horz" wrap="square" lIns="0" tIns="0" rIns="0" bIns="0" numCol="1" spcCol="215900" anchor="b">
            <a:prstTxWarp prst="textNoShape">
              <a:avLst/>
            </a:prstTxWarp>
          </a:bodyPr>
          <a:lstStyle/>
          <a:p>
            <a:pPr/>
            <a:r>
              <a:rPr lang="en-us" cap="none">
                <a:latin typeface="Times New Roman" pitchFamily="1" charset="0"/>
                <a:ea typeface="DejaVu Sans" pitchFamily="1" charset="0"/>
                <a:cs typeface="DejaVu Sans" pitchFamily="1" charset="0"/>
              </a:rPr>
              <a:t>&lt;footer&gt;</a:t>
            </a:r>
            <a:endParaRPr lang="en-us" cap="none">
              <a:latin typeface="Times New Roman" pitchFamily="1" charset="0"/>
              <a:ea typeface="DejaVu Sans" pitchFamily="1" charset="0"/>
              <a:cs typeface="DejaVu Sans" pitchFamily="1" charset="0"/>
            </a:endParaRPr>
          </a:p>
        </p:txBody>
      </p:sp>
      <p:sp>
        <p:nvSpPr>
          <p:cNvPr id="7" name="PlaceHolder 6"/>
          <p:cNvSpPr>
            <a:spLocks noGrp="1" noChangeArrowheads="1"/>
            <a:extLst>
              <a:ext uri="smNativeData">
                <pr:smNativeData xmlns:pr="smNativeData" xmlns="smNativeData" val="SMDATA_15_e8ffYh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EBsAAMg6AADPLwAA3z0AABAAAAAmAAAACAAAAL0PAAAAAAAA"/>
              </a:ext>
            </a:extLst>
          </p:cNvSpPr>
          <p:nvPr>
            <p:ph type="sldNum"/>
          </p:nvPr>
        </p:nvSpPr>
        <p:spPr>
          <a:xfrm>
            <a:off x="4399280" y="9555480"/>
            <a:ext cx="3372485" cy="502285"/>
          </a:xfrm>
          <a:prstGeom prst="rect">
            <a:avLst/>
          </a:prstGeom>
        </p:spPr>
        <p:txBody>
          <a:bodyPr vert="horz" wrap="square" lIns="0" tIns="0" rIns="0" bIns="0" numCol="1" spcCol="215900" anchor="b">
            <a:prstTxWarp prst="textNoShape">
              <a:avLst/>
            </a:prstTxWarp>
          </a:bodyPr>
          <a:lstStyle/>
          <a:p>
            <a:pPr algn="r"/>
            <a:fld id="{0E79036F-21E3-2CF5-ADC1-D7A04D8F5B82}" type="slidenum">
              <a:rPr lang="en-us" cap="none">
                <a:latin typeface="Times New Roman" pitchFamily="1" charset="0"/>
                <a:ea typeface="DejaVu Sans" pitchFamily="1" charset="0"/>
                <a:cs typeface="DejaVu Sans" pitchFamily="1" charset="0"/>
              </a:rPr>
              <a:t>&lt;number&gt;</a:t>
            </a:fld>
            <a:endParaRPr lang="en-us" cap="none">
              <a:latin typeface="Times New Roman" pitchFamily="1" charset="0"/>
              <a:ea typeface="DejaVu Sans" pitchFamily="1" charset="0"/>
              <a:cs typeface="DejaVu Sans" pitchFamily="1" charset="0"/>
            </a:endParaRPr>
          </a:p>
        </p:txBody>
      </p:sp>
    </p:spTree>
  </p:cSld>
  <p:clrMap bg1="lt1" tx1="dk1" bg2="lt2" tx2="dk2" accent1="accent1" accent2="accent2" accent3="accent3" accent4="accent4" accent5="accent5" accent6="accent6" hlink="hlink" folHlink="folHlink"/>
  <p:hf sldNum="0" hdr="0" ftr="0" dt="0"/>
</p:notesMaster>
</file>

<file path=ppt/notesSlides/_rels/notesSlide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Bi3g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o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2000" cap="none"/>
              <a:t>Here is a species tree, with the root at the top. At the tips, we can find the genomes, and other characters of interest for species A B C D.</a:t>
            </a:r>
            <a:endParaRPr lang="en-us" sz="2000" cap="none"/>
          </a:p>
        </p:txBody>
      </p:sp>
    </p:spTree>
  </p:cSld>
  <p:clrMapOvr>
    <a:masterClrMapping/>
  </p:clrMapOvr>
</p:notes>
</file>

<file path=ppt/notesSlides/notesSlide10.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cap="none"/>
              <a:t>In a GTST model, there is a flow of information that can help improve gene trees. Here the flow of information coming from the species tree to GT4 can help improve the gene tree on branches where there is not enough information for a good inference.</a:t>
            </a:r>
            <a:endParaRPr lang="en-us" cap="none"/>
          </a:p>
        </p:txBody>
      </p:sp>
    </p:spTree>
  </p:cSld>
  <p:clrMapOvr>
    <a:masterClrMapping/>
  </p:clrMapOvr>
</p:notes>
</file>

<file path=ppt/notesSlides/notesSlide1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cap="none"/>
              <a:t>Here we present another example of the same phenomenon, i.e. the removal of noise in gene tree estimates by using a GTST model. However this time it is a duplication/transfer/loss (DTL) model.</a:t>
            </a:r>
            <a:endParaRPr lang="en-us" cap="none"/>
          </a:p>
          <a:p>
            <a:pPr/>
            <a:r>
              <a:rPr lang="en-us" cap="none"/>
              <a:t>This experiment is based on simulations. Parameters of the simulation were drawn from an empirical data set (1099 putatively orthologous families from 36 Cyanobacteria), and sequence alignments were simulated using a complex model of sequence evolution (LG+Gamma+I).</a:t>
            </a:r>
            <a:endParaRPr lang="en-us" cap="none"/>
          </a:p>
        </p:txBody>
      </p:sp>
    </p:spTree>
  </p:cSld>
  <p:clrMapOvr>
    <a:masterClrMapping/>
  </p:clrMapOvr>
</p:notes>
</file>

<file path=ppt/notesSlides/notesSlide1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Rna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cap="none"/>
              <a:t>Based on those simulated alignments, 4 types of reconstructions were performed, changing 2 variables: the model of sequence evolution, and whether or not a GTST model was used. In grey, we present results obtained using a simple model of sequence evolution, where all transition rates are equal, and we ignore rate heterogeneity across sites. In yellow, we use the same model that was used in the simulations. Those two models are used either in the absence or in the presence of a GTST model.</a:t>
            </a:r>
            <a:endParaRPr lang="en-us" cap="none"/>
          </a:p>
        </p:txBody>
      </p:sp>
    </p:spTree>
  </p:cSld>
  <p:clrMapOvr>
    <a:masterClrMapping/>
  </p:clrMapOvr>
</p:notes>
</file>

<file path=ppt/notesSlides/notesSlide1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cap="none"/>
              <a:t>The results show that GTST models help a lot for recovering good gene trees (close to the true gene trees used in the simulations). On the Y axis is presented the unnormalized RF distance to the true trees, and on the X axis “joint trees” mean that a GTST model was used, and “sequence only trees” means that the trees were reconstructed by a more standard algorithm (in this case, PhyML). We can see that overall GTST models help a lot; in fact even if they are used with the simple (incorrect) model of sequence evolution, they achieve a better accuracy than PhyML with the correct model of sequence evolution. </a:t>
            </a:r>
            <a:endParaRPr lang="en-us" cap="none"/>
          </a:p>
        </p:txBody>
      </p:sp>
    </p:spTree>
  </p:cSld>
  <p:clrMapOvr>
    <a:masterClrMapping/>
  </p:clrMapOvr>
</p:notes>
</file>

<file path=ppt/notesSlides/notesSlide1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cap="none"/>
              <a:t>The results show that GTST models help a lot for recovering good gene trees (close to the true gene trees used in the simulations). On the Y axis is presented the unnormalized RF distance to the true trees, and on the X axis “joint trees” mean that a GTST model was used, and “sequence only trees” means that the trees were reconstructed by a more standard algorithm (in this case, PhyML). We can see that overall GTST models help a lot; in fact even if they are used with the simple (incorrect) model of sequence evolution, they achieve a better accuracy than PhyML with the correct model of sequence evolution. </a:t>
            </a:r>
            <a:endParaRPr lang="en-us" cap="none"/>
          </a:p>
        </p:txBody>
      </p:sp>
    </p:spTree>
  </p:cSld>
  <p:clrMapOvr>
    <a:masterClrMapping/>
  </p:clrMapOvr>
</p:notes>
</file>

<file path=ppt/notesSlides/notesSlide1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isYA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2000" cap="none"/>
              <a:t>Now why should we care about gene trees? Because they matter, for instance to study genome evolution.</a:t>
            </a:r>
            <a:endParaRPr lang="en-us" sz="2000" cap="none"/>
          </a:p>
        </p:txBody>
      </p:sp>
    </p:spTree>
  </p:cSld>
  <p:clrMapOvr>
    <a:masterClrMapping/>
  </p:clrMapOvr>
</p:notes>
</file>

<file path=ppt/notesSlides/notesSlide16.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TextShape 2"/>
          <p:cNvSpPr>
            <a:extLst>
              <a:ext uri="smNativeData">
                <pr:smNativeData xmlns:pr="smNativeData" xmlns="smNativeData" val="SMDATA_15_e8ffYhMAAAAlAAAAZA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P//////////"/>
              </a:ext>
            </a:extLst>
          </p:cNvSpPr>
          <p:nvPr/>
        </p:nvSpPr>
        <p:spPr>
          <a:xfrm>
            <a:off x="777240" y="4777740"/>
            <a:ext cx="6217285" cy="4525645"/>
          </a:xfrm>
          <a:prstGeom prst="rect">
            <a:avLst/>
          </a:prstGeom>
          <a:noFill/>
          <a:ln>
            <a:noFill/>
          </a:ln>
          <a:effectLst/>
        </p:spPr>
      </p:sp>
    </p:spTree>
  </p:cSld>
  <p:clrMapOvr>
    <a:masterClrMapping/>
  </p:clrMapOvr>
</p:notes>
</file>

<file path=ppt/notesSlides/notesSlide17.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TextShape 2"/>
          <p:cNvSpPr>
            <a:extLst>
              <a:ext uri="smNativeData">
                <pr:smNativeData xmlns:pr="smNativeData" xmlns="smNativeData" val="SMDATA_15_e8ffYhMAAAAlAAAAZA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AI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P//////////"/>
              </a:ext>
            </a:extLst>
          </p:cNvSpPr>
          <p:nvPr/>
        </p:nvSpPr>
        <p:spPr>
          <a:xfrm>
            <a:off x="777240" y="4777740"/>
            <a:ext cx="6217285" cy="4525645"/>
          </a:xfrm>
          <a:prstGeom prst="rect">
            <a:avLst/>
          </a:prstGeom>
          <a:noFill/>
          <a:ln>
            <a:noFill/>
          </a:ln>
          <a:effectLst/>
        </p:spPr>
      </p:sp>
    </p:spTree>
  </p:cSld>
  <p:clrMapOvr>
    <a:masterClrMapping/>
  </p:clrMapOvr>
</p:notes>
</file>

<file path=ppt/notesSlides/notesSlide18.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TextShape 2"/>
          <p:cNvSpPr>
            <a:extLst>
              <a:ext uri="smNativeData">
                <pr:smNativeData xmlns:pr="smNativeData" xmlns="smNativeData" val="SMDATA_15_e8ffYhMAAAAlAAAAZA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P//////////"/>
              </a:ext>
            </a:extLst>
          </p:cNvSpPr>
          <p:nvPr/>
        </p:nvSpPr>
        <p:spPr>
          <a:xfrm>
            <a:off x="777240" y="4777740"/>
            <a:ext cx="6217285" cy="4525645"/>
          </a:xfrm>
          <a:prstGeom prst="rect">
            <a:avLst/>
          </a:prstGeom>
          <a:noFill/>
          <a:ln>
            <a:noFill/>
          </a:ln>
          <a:effectLst/>
        </p:spPr>
      </p:sp>
    </p:spTree>
  </p:cSld>
  <p:clrMapOvr>
    <a:masterClrMapping/>
  </p:clrMapOvr>
</p:notes>
</file>

<file path=ppt/notesSlides/notesSlide19.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AI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TextShape 2"/>
          <p:cNvSpPr>
            <a:extLst>
              <a:ext uri="smNativeData">
                <pr:smNativeData xmlns:pr="smNativeData" xmlns="smNativeData" val="SMDATA_15_e8ffYhMAAAAlAAAAZA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gPS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P//////////"/>
              </a:ext>
            </a:extLst>
          </p:cNvSpPr>
          <p:nvPr/>
        </p:nvSpPr>
        <p:spPr>
          <a:xfrm>
            <a:off x="777240" y="4777740"/>
            <a:ext cx="6217285" cy="4525645"/>
          </a:xfrm>
          <a:prstGeom prst="rect">
            <a:avLst/>
          </a:prstGeom>
          <a:noFill/>
          <a:ln>
            <a:noFill/>
          </a:ln>
          <a:effectLst/>
        </p:spPr>
      </p:sp>
    </p:spTree>
  </p:cSld>
  <p:clrMapOvr>
    <a:masterClrMapping/>
  </p:clrMapOvr>
</p:notes>
</file>

<file path=ppt/notesSlides/notesSlide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1500" cap="none"/>
              <a:t>Some genes have an evolutionary history that closely resembles that of the species. Those are families of orthologous genes that would be the best candidates for inferring a species tree, if we had a way of finding them a priori, which we don’t.</a:t>
            </a:r>
            <a:endParaRPr lang="en-us" sz="1500" cap="none"/>
          </a:p>
          <a:p>
            <a:pPr/>
            <a:endParaRPr lang="en-us" sz="1500" cap="none"/>
          </a:p>
          <a:p>
            <a:pPr/>
            <a:r>
              <a:rPr lang="en-us" sz="1500" cap="none"/>
              <a:t>(NB: although the topology of this gene family is identical to the species tree, the divergence times are a bit older in the gene family compared to the species tree. This is expected under a model of speciation without reticulation.)</a:t>
            </a:r>
            <a:endParaRPr lang="en-us" sz="1500" cap="none"/>
          </a:p>
        </p:txBody>
      </p:sp>
    </p:spTree>
  </p:cSld>
  <p:clrMapOvr>
    <a:masterClrMapping/>
  </p:clrMapOvr>
</p:notes>
</file>

<file path=ppt/notesSlides/notesSlide20.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TextShape 2"/>
          <p:cNvSpPr>
            <a:extLst>
              <a:ext uri="smNativeData">
                <pr:smNativeData xmlns:pr="smNativeData" xmlns="smNativeData" val="SMDATA_15_e8ffYhMAAAAlAAAAZA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P//////////"/>
              </a:ext>
            </a:extLst>
          </p:cNvSpPr>
          <p:nvPr/>
        </p:nvSpPr>
        <p:spPr>
          <a:xfrm>
            <a:off x="777240" y="4777740"/>
            <a:ext cx="6217285" cy="4525645"/>
          </a:xfrm>
          <a:prstGeom prst="rect">
            <a:avLst/>
          </a:prstGeom>
          <a:noFill/>
          <a:ln>
            <a:noFill/>
          </a:ln>
          <a:effectLst/>
        </p:spPr>
      </p:sp>
    </p:spTree>
  </p:cSld>
  <p:clrMapOvr>
    <a:masterClrMapping/>
  </p:clrMapOvr>
</p:notes>
</file>

<file path=ppt/notesSlides/notesSlide2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AI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TextShape 2"/>
          <p:cNvSpPr>
            <a:extLst>
              <a:ext uri="smNativeData">
                <pr:smNativeData xmlns:pr="smNativeData" xmlns="smNativeData" val="SMDATA_15_e8ffYhMAAAAlAAAAZA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P//////////"/>
              </a:ext>
            </a:extLst>
          </p:cNvSpPr>
          <p:nvPr/>
        </p:nvSpPr>
        <p:spPr>
          <a:xfrm>
            <a:off x="777240" y="4777740"/>
            <a:ext cx="6217285" cy="4525645"/>
          </a:xfrm>
          <a:prstGeom prst="rect">
            <a:avLst/>
          </a:prstGeom>
          <a:noFill/>
          <a:ln>
            <a:noFill/>
          </a:ln>
          <a:effectLst/>
        </p:spPr>
      </p:sp>
    </p:spTree>
  </p:cSld>
  <p:clrMapOvr>
    <a:masterClrMapping/>
  </p:clrMapOvr>
</p:notes>
</file>

<file path=ppt/notesSlides/notesSlide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2000" cap="none"/>
              <a:t>Other gene families have a slightly more complicated history, for instance they may have undergone an event of gene duplication. Here, a duplication in an ancestor of species A and B, so that those two have 2 copies of this gene family.</a:t>
            </a:r>
            <a:endParaRPr lang="en-us" sz="2000" cap="none"/>
          </a:p>
        </p:txBody>
      </p:sp>
    </p:spTree>
  </p:cSld>
  <p:clrMapOvr>
    <a:masterClrMapping/>
  </p:clrMapOvr>
</p:notes>
</file>

<file path=ppt/notesSlides/notesSlide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4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2000" cap="none"/>
              <a:t>If in addition to the gene duplication there is a loss, then the history becomes a bit more complicated. </a:t>
            </a:r>
            <a:endParaRPr lang="en-us" sz="2000" cap="none"/>
          </a:p>
          <a:p>
            <a:pPr/>
            <a:endParaRPr lang="en-us" sz="2000" cap="none"/>
          </a:p>
          <a:p>
            <a:pPr/>
            <a:r>
              <a:rPr lang="en-us" sz="2000" cap="none"/>
              <a:t>(NB: In the case presented here, just looking at the number of copies in each genome is not enough for assigning where the duplication took place.)</a:t>
            </a:r>
            <a:endParaRPr lang="en-us" sz="2000" cap="none"/>
          </a:p>
        </p:txBody>
      </p:sp>
    </p:spTree>
  </p:cSld>
  <p:clrMapOvr>
    <a:masterClrMapping/>
  </p:clrMapOvr>
</p:notes>
</file>

<file path=ppt/notesSlides/notesSlide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1600" cap="none"/>
              <a:t>Events of lateral gene transfer, also called horizontal gene transfer, can radically change a gene tree compared to a species tree. In the case presented here, a transfer from an ancestor of AB to an ancestor of C has been fixed in the C species, which now have two copies of the gene. Sometimes, genes can be replaced by transfers, but this is not systematic.</a:t>
            </a:r>
            <a:endParaRPr lang="en-us" sz="1600" cap="none"/>
          </a:p>
        </p:txBody>
      </p:sp>
    </p:spTree>
  </p:cSld>
  <p:clrMapOvr>
    <a:masterClrMapping/>
  </p:clrMapOvr>
</p:notes>
</file>

<file path=ppt/notesSlides/notesSlide6.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1500" cap="none"/>
              <a:t>Finally, gene trees and species trees can differ due to Incomplete Lineage sorting. Because a gene tree based on orthologous genes is actually an allele tree, what we get is the history of the alleles, which can differ from the species tree. I this case, there were 4 alleles already present in the common ancestor of ABCD, and these 4 alleles got sorted independently and randomly. As a consequence, the species tree and the gene trees differ (here the gene tree groups together B and C).</a:t>
            </a:r>
            <a:endParaRPr lang="en-us" sz="1500" cap="none"/>
          </a:p>
        </p:txBody>
      </p:sp>
    </p:spTree>
  </p:cSld>
  <p:clrMapOvr>
    <a:masterClrMapping/>
  </p:clrMapOvr>
</p:notes>
</file>

<file path=ppt/notesSlides/notesSlide7.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2000" cap="none"/>
              <a:t>This sharing of information is used in GTST models, which are based on a probabilistic description of sequence evolution (b) and of gene family evolution (a/c). </a:t>
            </a:r>
            <a:endParaRPr lang="en-us" sz="2000" cap="none"/>
          </a:p>
        </p:txBody>
      </p:sp>
    </p:spTree>
  </p:cSld>
  <p:clrMapOvr>
    <a:masterClrMapping/>
  </p:clrMapOvr>
</p:notes>
</file>

<file path=ppt/notesSlides/notesSlide8.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wi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0C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1500" cap="none"/>
              <a:t>Beyond the biological processes we just surveyed, gene trees often differ from species trees because it is difficult to reconstruct them accurately: there is not much information in the few hundred positions present in an alignment, and this information is difficult to interpret correctly. So in lots of cases, taking a point estimate of a gene tree will produce an erroneous estimate of the gene tree, which will also be different from the species tree (the space of trees is so large that it is more likely to find a different tree from the species tree).</a:t>
            </a:r>
            <a:endParaRPr lang="en-us" sz="1500" cap="none"/>
          </a:p>
        </p:txBody>
      </p:sp>
    </p:spTree>
  </p:cSld>
  <p:clrMapOvr>
    <a:masterClrMapping/>
  </p:clrMapOvr>
</p:notes>
</file>

<file path=ppt/notesSlides/notesSlide9.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cap="none"/>
              <a:t>The reason is that in a single alignment there may not be enough information for inferring a gene tree. For instance here Gene Tree 4 may be based on an alignment that is too short or too conserved or too divergent, so that its gene tree is unresolved, at least on some branches.  </a:t>
            </a:r>
            <a:endParaRPr lang="en-us" cap="none"/>
          </a:p>
        </p:txBody>
      </p:sp>
    </p:spTree>
  </p:cSld>
  <p:clrMapOvr>
    <a:masterClrMapping/>
  </p:clrMapOvr>
</p:notes>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
  <p:cSld name="Title &amp; Subtitle">
    <p:spTree>
      <p:nvGrpSpPr>
        <p:cNvPr id="1" name=""/>
        <p:cNvGrpSpPr/>
        <p:nvPr/>
      </p:nvGrpSpPr>
      <p:grpSpPr>
        <a:xfrm>
          <a:off x="0" y="0"/>
          <a:ext cx="0" cy="0"/>
          <a:chOff x="0" y="0"/>
          <a:chExt cx="0" cy="0"/>
        </a:xfrm>
      </p:grpSpPr>
      <p:sp>
        <p:nvSpPr>
          <p:cNvPr id="2" name="Shape 11"/>
          <p:cNvSpPr>
            <a:spLocks noGrp="1" noChangeArrowheads="1"/>
            <a:extLst>
              <a:ext uri="smNativeData">
                <pr:smNativeData xmlns:pr="smNativeData" xmlns="smNativeData" val="SMDATA_15_e8ffYhMAAAAlAAAAZAAAAA0AAAAAAAAAAAAAAAAAAAAAAAAAAAAAAAAC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B/5w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7AQAABgBAAA8NwAACAcAABAAAAAmAAAACAAAAHxw////////"/>
              </a:ext>
            </a:extLst>
          </p:cNvSpPr>
          <p:nvPr>
            <p:ph type="title"/>
          </p:nvPr>
        </p:nvSpPr>
        <p:spPr>
          <a:noFill/>
          <a:ln>
            <a:noFill/>
          </a:ln>
          <a:effectLst/>
        </p:spPr>
        <p:txBody>
          <a:bodyPr vert="horz" wrap="square" lIns="0" tIns="0" rIns="0" bIns="0" numCol="1" spcCol="215900" anchor="b">
            <a:prstTxWarp prst="textNoShape">
              <a:avLst/>
            </a:prstTxWarp>
          </a:bodyPr>
          <a:lstStyle/>
          <a:p>
            <a:pPr marL="0" marR="0" indent="-12700" algn="ctr" defTabSz="457200">
              <a:lnSpc>
                <a:spcPts val="7600"/>
              </a:lnSpc>
              <a:spcBef>
                <a:spcPts val="200"/>
              </a:spcBef>
              <a:spcAft>
                <a:spcPts val="0"/>
              </a:spcAft>
              <a:buNone/>
              <a:tabLst>
                <a:tab pos="977900" algn="l"/>
              </a:tabLst>
            </a:pPr>
            <a:r>
              <a:t>Title Text</a:t>
            </a:r>
          </a:p>
        </p:txBody>
      </p:sp>
      <p:sp>
        <p:nvSpPr>
          <p:cNvPr id="3" name="Shape 12"/>
          <p:cNvSpPr>
            <a:spLocks noGrp="1" noChangeArrowheads="1"/>
            <a:extLst>
              <a:ext uri="smNativeData">
                <pr:smNativeData xmlns:pr="smNativeData" xmlns="smNativeData" val="SMDATA_15_e8ff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FwmAABoOAAAPC0AAAAAAAAmAAAACAAAAHxw////////"/>
              </a:ext>
            </a:extLst>
          </p:cNvSpPr>
          <p:nvPr>
            <p:ph idx="1"/>
          </p:nvPr>
        </p:nvSpPr>
        <p:spPr>
          <a:noFill/>
          <a:ln>
            <a:noFill/>
          </a:ln>
          <a:effectLst/>
        </p:spPr>
        <p:txBody>
          <a:bodyPr vert="horz" wrap="square" lIns="50800" tIns="50800" rIns="50800" bIns="50800" numCol="1" spcCol="215900" anchor="t">
            <a:prstTxWarp prst="textNoShape">
              <a:avLst/>
            </a:prstTxWarp>
          </a:bodyPr>
          <a:lstStyle/>
          <a:p>
            <a:pPr marL="0" marR="0" indent="0" algn="ctr" defTabSz="457200">
              <a:lnSpc>
                <a:spcPts val="2800"/>
              </a:lnSpc>
              <a:spcBef>
                <a:spcPts val="200"/>
              </a:spcBef>
              <a:spcAft>
                <a:spcPts val="0"/>
              </a:spcAft>
              <a:buNone/>
              <a:tabLst>
                <a:tab pos="977900" algn="l"/>
              </a:tabLst>
            </a:pPr>
            <a:r>
              <a:t>Body Level One</a:t>
            </a:r>
          </a:p>
          <a:p>
            <a:pPr lvl="1"/>
            <a:r>
              <a:t>Body Level Two</a:t>
            </a:r>
          </a:p>
          <a:p>
            <a:pPr lvl="2"/>
            <a:r>
              <a:t>Body Level Three</a:t>
            </a:r>
          </a:p>
          <a:p>
            <a:pPr lvl="3"/>
            <a:r>
              <a:t>Body Level Four</a:t>
            </a:r>
          </a:p>
          <a:p>
            <a:pPr lvl="4"/>
            <a:r>
              <a:t>Body Level Five</a:t>
            </a:r>
          </a:p>
        </p:txBody>
      </p:sp>
      <p:sp>
        <p:nvSpPr>
          <p:cNvPr id="4" name="Shape 13"/>
          <p:cNvSpPr>
            <a:spLocks noGrp="1" noChangeArrowheads="1"/>
            <a:extLst>
              <a:ext uri="smNativeData">
                <pr:smNativeData xmlns:pr="smNativeData" xmlns="smNativeData" val="SMDATA_15_e8ff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1bH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Hxw////////"/>
              </a:ext>
            </a:extLst>
          </p:cNvSpPr>
          <p:nvPr>
            <p:ph type="sldNum" sz="quarter" idx="2"/>
          </p:nvPr>
        </p:nvSpPr>
        <p:spPr>
          <a:noFill/>
          <a:ln>
            <a:noFill/>
          </a:ln>
          <a:effectLst/>
        </p:spPr>
        <p:txBody>
          <a:bodyPr vert="horz" wrap="none" lIns="38100" tIns="38100" rIns="38100" bIns="38100" numCol="1" spcCol="215900" anchor="ctr">
            <a:prstTxWarp prst="textNoShape">
              <a:avLst/>
            </a:prstTxWarp>
          </a:bodyPr>
          <a:lstStyle/>
          <a:p>
            <a:pPr/>
            <a:fld id="{3DD771B7-F9D0-8287-9E6F-0FD23F21685A}" type="slidenum">
              <a:t>{N°}</a:t>
            </a:fld>
          </a:p>
        </p:txBody>
      </p:sp>
    </p:spTree>
  </p:cSld>
  <p:clrMapOvr>
    <a:masterClrMapping/>
  </p:clrMapOvr>
  <p:hf hdr="0" ftr="0" dt="0"/>
</p:sldLayout>
</file>

<file path=ppt/slideLayouts/slideLayout1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vertTx">
  <p:cSld name="Title and vertical tex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e8ff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WhA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7AQAABgBAAA8NwAACAcAABAAAAAmAAAACAAAAAAAAAAAAAAA"/>
              </a:ext>
            </a:extLst>
          </p:cNvSpPr>
          <p:nvPr>
            <p:ph type="title"/>
          </p:nvPr>
        </p:nvSpPr>
        <p:spPr/>
        <p:txBody>
          <a:bodyPr/>
          <a:lstStyle/>
          <a:p>
            <a:pPr marL="0" marR="0" indent="-12700" algn="ctr" defTabSz="457200">
              <a:lnSpc>
                <a:spcPts val="7600"/>
              </a:lnSpc>
              <a:spcBef>
                <a:spcPts val="200"/>
              </a:spcBef>
              <a:spcAft>
                <a:spcPts val="0"/>
              </a:spcAft>
              <a:buNone/>
              <a:tabLst>
                <a:tab pos="977900" algn="l"/>
              </a:tabLst>
            </a:pPr>
            <a:r>
              <a:t>Title Text</a:t>
            </a:r>
          </a:p>
        </p:txBody>
      </p:sp>
      <p:sp>
        <p:nvSpPr>
          <p:cNvPr id="3" name="SlideText1"/>
          <p:cNvSpPr>
            <a:spLocks noGrp="1" noChangeArrowheads="1"/>
            <a:extLst>
              <a:ext uri="smNativeData">
                <pr:smNativeData xmlns:pr="smNativeData" xmlns="smNativeData" val="SMDATA_15_e8ffYhMAAAAlAAAAZAAAAA0AAAAAUAAAAFAAAABQAAAAU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MARU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FwmAABoOAAAPC0AAAAAAAAmAAAACAAAAAIAAAAAAAAA"/>
              </a:ext>
            </a:extLst>
          </p:cNvSpPr>
          <p:nvPr>
            <p:ph idx="1"/>
          </p:nvPr>
        </p:nvSpPr>
        <p:spPr/>
        <p:txBody>
          <a:bodyPr vert="vert" wrap="square" lIns="50800" tIns="50800" rIns="50800" bIns="50800" numCol="1" spcCol="215900" anchor="t">
            <a:prstTxWarp prst="textNoShape">
              <a:avLst/>
            </a:prstTxWarp>
          </a:bodyPr>
          <a:lstStyle/>
          <a:p>
            <a:pPr marL="0" marR="0" indent="0" algn="ctr" defTabSz="457200">
              <a:lnSpc>
                <a:spcPts val="2800"/>
              </a:lnSpc>
              <a:spcBef>
                <a:spcPts val="200"/>
              </a:spcBef>
              <a:spcAft>
                <a:spcPts val="0"/>
              </a:spcAft>
              <a:buNone/>
              <a:tabLst>
                <a:tab pos="977900" algn="l"/>
              </a:tabLst>
            </a:pPr>
            <a:r>
              <a:t>Body Level One</a:t>
            </a:r>
          </a:p>
          <a:p>
            <a:pPr lvl="1"/>
            <a:r>
              <a:t>Body Level Two</a:t>
            </a:r>
          </a:p>
          <a:p>
            <a:pPr lvl="2"/>
            <a:r>
              <a:t>Body Level Three</a:t>
            </a:r>
          </a:p>
          <a:p>
            <a:pPr lvl="3"/>
            <a:r>
              <a:t>Body Level Four</a:t>
            </a:r>
          </a:p>
          <a:p>
            <a:pPr lvl="4"/>
            <a:r>
              <a:t>Body Level Five</a:t>
            </a:r>
          </a:p>
        </p:txBody>
      </p:sp>
      <p:sp>
        <p:nvSpPr>
          <p:cNvPr id="4" name="SlideNumberArea1"/>
          <p:cNvSpPr>
            <a:spLocks noGrp="1" noChangeArrowheads="1"/>
            <a:extLst>
              <a:ext uri="smNativeData">
                <pr:smNativeData xmlns:pr="smNativeData" xmlns="smNativeData" val="SMDATA_15_e8ff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MAvz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25050A55-1BC8-50FC-86BD-EDA944F370B8}" type="slidenum">
              <a:t>{N°}</a:t>
            </a:fld>
          </a:p>
        </p:txBody>
      </p:sp>
    </p:spTree>
  </p:cSld>
  <p:clrMapOvr>
    <a:masterClrMapping/>
  </p:clrMapOvr>
  <p:hf hdr="0" ftr="0" dt="0"/>
</p:sldLayout>
</file>

<file path=ppt/slideLayouts/slideLayout1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vertTitleAndTx">
  <p:cSld name="Vertical title and tex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e8ffYhMAAAAlAAAAZAAAAA0AAAAAAAAAAAAAAAAAAAAAAAAAAAAAAAACAAAAAQ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MApU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UC0AAOABAABgOwAA4CkAABAAAAAmAAAACAAAAAMAAAAAAAAA"/>
              </a:ext>
            </a:extLst>
          </p:cNvSpPr>
          <p:nvPr>
            <p:ph type="title"/>
          </p:nvPr>
        </p:nvSpPr>
        <p:spPr>
          <a:xfrm>
            <a:off x="7366000" y="304800"/>
            <a:ext cx="2286000" cy="6502400"/>
          </a:xfrm>
        </p:spPr>
        <p:txBody>
          <a:bodyPr vert="vert" wrap="square" lIns="0" tIns="0" rIns="0" bIns="0" numCol="1" spcCol="215900" anchor="b">
            <a:prstTxWarp prst="textNoShape">
              <a:avLst/>
            </a:prstTxWarp>
          </a:bodyPr>
          <a:lstStyle/>
          <a:p>
            <a:pPr marL="0" marR="0" indent="-12700" algn="ctr" defTabSz="457200">
              <a:lnSpc>
                <a:spcPts val="7600"/>
              </a:lnSpc>
              <a:spcBef>
                <a:spcPts val="200"/>
              </a:spcBef>
              <a:spcAft>
                <a:spcPts val="0"/>
              </a:spcAft>
              <a:buNone/>
              <a:tabLst>
                <a:tab pos="977900" algn="l"/>
              </a:tabLst>
            </a:pPr>
            <a:r>
              <a:t>Title Text</a:t>
            </a:r>
          </a:p>
        </p:txBody>
      </p:sp>
      <p:sp>
        <p:nvSpPr>
          <p:cNvPr id="3" name="SlideText1"/>
          <p:cNvSpPr>
            <a:spLocks noGrp="1" noChangeArrowheads="1"/>
            <a:extLst>
              <a:ext uri="smNativeData">
                <pr:smNativeData xmlns:pr="smNativeData" xmlns="smNativeData" val="SMDATA_15_e8ffYhMAAAAlAAAAZAAAAA0AAAAAUAAAAFAAAABQAAAAU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j3A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OABAABFLAAA4CkAABAAAAAmAAAACAAAAAMAAAAAAAAA"/>
              </a:ext>
            </a:extLst>
          </p:cNvSpPr>
          <p:nvPr>
            <p:ph idx="1"/>
          </p:nvPr>
        </p:nvSpPr>
        <p:spPr>
          <a:xfrm>
            <a:off x="508000" y="304800"/>
            <a:ext cx="6688455" cy="6502400"/>
          </a:xfrm>
        </p:spPr>
        <p:txBody>
          <a:bodyPr vert="vert" wrap="square" lIns="50800" tIns="50800" rIns="50800" bIns="50800" numCol="1" spcCol="215900" anchor="t">
            <a:prstTxWarp prst="textNoShape">
              <a:avLst/>
            </a:prstTxWarp>
          </a:bodyPr>
          <a:lstStyle/>
          <a:p>
            <a:pPr marL="0" marR="0" indent="0" algn="ctr" defTabSz="457200">
              <a:lnSpc>
                <a:spcPts val="2800"/>
              </a:lnSpc>
              <a:spcBef>
                <a:spcPts val="200"/>
              </a:spcBef>
              <a:spcAft>
                <a:spcPts val="0"/>
              </a:spcAft>
              <a:buNone/>
              <a:tabLst>
                <a:tab pos="977900" algn="l"/>
              </a:tabLst>
            </a:pPr>
            <a:r>
              <a:t>Body Level One</a:t>
            </a:r>
          </a:p>
          <a:p>
            <a:pPr lvl="1"/>
            <a:r>
              <a:t>Body Level Two</a:t>
            </a:r>
          </a:p>
          <a:p>
            <a:pPr lvl="2"/>
            <a:r>
              <a:t>Body Level Three</a:t>
            </a:r>
          </a:p>
          <a:p>
            <a:pPr lvl="3"/>
            <a:r>
              <a:t>Body Level Four</a:t>
            </a:r>
          </a:p>
          <a:p>
            <a:pPr lvl="4"/>
            <a:r>
              <a:t>Body Level Five</a:t>
            </a:r>
          </a:p>
        </p:txBody>
      </p:sp>
      <p:sp>
        <p:nvSpPr>
          <p:cNvPr id="4" name="SlideNumberArea1"/>
          <p:cNvSpPr>
            <a:spLocks noGrp="1" noChangeArrowheads="1"/>
            <a:extLst>
              <a:ext uri="smNativeData">
                <pr:smNativeData xmlns:pr="smNativeData" xmlns="smNativeData" val="SMDATA_15_e8ff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QSB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5D29DA1B-55B0-7C2C-FE91-A37994DF08F6}" type="slidenum">
              <a:t>{N°}</a:t>
            </a:fld>
          </a:p>
        </p:txBody>
      </p:sp>
    </p:spTree>
  </p:cSld>
  <p:clrMapOvr>
    <a:masterClrMapping/>
  </p:clrMapOvr>
  <p:hf hdr="0" ftr="0" dt="0"/>
</p:sldLayout>
</file>

<file path=ppt/slideLayouts/slideLayout1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cSld name="Title and objec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e8ff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GgMAANwBAADpOgAAnQkAABAAAAAmAAAACAAAAAEAAAAAAAAA"/>
              </a:ext>
            </a:extLst>
          </p:cNvSpPr>
          <p:nvPr>
            <p:ph type="title"/>
          </p:nvPr>
        </p:nvSpPr>
        <p:spPr>
          <a:xfrm>
            <a:off x="504190" y="302260"/>
            <a:ext cx="9072245" cy="1260475"/>
          </a:xfrm>
        </p:spPr>
        <p:txBody>
          <a:bodyPr/>
          <a:lstStyle/>
          <a:p>
            <a:pPr marL="0" marR="0" indent="-12700" algn="ctr" defTabSz="457200">
              <a:lnSpc>
                <a:spcPts val="7600"/>
              </a:lnSpc>
              <a:spcBef>
                <a:spcPts val="200"/>
              </a:spcBef>
              <a:spcAft>
                <a:spcPts val="0"/>
              </a:spcAft>
              <a:buNone/>
              <a:tabLst>
                <a:tab pos="977900" algn="l"/>
              </a:tabLst>
            </a:pPr>
            <a:r>
              <a:t>Title Text</a:t>
            </a:r>
          </a:p>
        </p:txBody>
      </p:sp>
      <p:sp>
        <p:nvSpPr>
          <p:cNvPr id="3" name="SlideText1"/>
          <p:cNvSpPr>
            <a:spLocks noGrp="1" noChangeArrowheads="1"/>
            <a:extLst>
              <a:ext uri="smNativeData">
                <pr:smNativeData xmlns:pr="smNativeData" xmlns="smNativeData" val="SMDATA_15_e8ff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G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gMAANkKAADpOgAAiykAABAAAAAmAAAACAAAAAEAAAAAAAAA"/>
              </a:ext>
            </a:extLst>
          </p:cNvSpPr>
          <p:nvPr>
            <p:ph idx="1"/>
          </p:nvPr>
        </p:nvSpPr>
        <p:spPr>
          <a:xfrm>
            <a:off x="504190" y="1763395"/>
            <a:ext cx="9072245" cy="4989830"/>
          </a:xfrm>
        </p:spPr>
        <p:txBody>
          <a:bodyPr/>
          <a:lstStyle/>
          <a:p>
            <a:pPr marL="0" marR="0" indent="0" algn="ctr" defTabSz="457200">
              <a:lnSpc>
                <a:spcPts val="2800"/>
              </a:lnSpc>
              <a:spcBef>
                <a:spcPts val="200"/>
              </a:spcBef>
              <a:spcAft>
                <a:spcPts val="0"/>
              </a:spcAft>
              <a:buNone/>
              <a:tabLst>
                <a:tab pos="977900" algn="l"/>
              </a:tabLst>
            </a:pPr>
            <a:r>
              <a:t>Body Level One</a:t>
            </a:r>
          </a:p>
          <a:p>
            <a:pPr lvl="1"/>
            <a:r>
              <a:t>Body Level Two</a:t>
            </a:r>
          </a:p>
          <a:p>
            <a:pPr lvl="2"/>
            <a:r>
              <a:t>Body Level Three</a:t>
            </a:r>
          </a:p>
          <a:p>
            <a:pPr lvl="3"/>
            <a:r>
              <a:t>Body Level Four</a:t>
            </a:r>
          </a:p>
          <a:p>
            <a:pPr lvl="4"/>
            <a:r>
              <a:t>Body Level Five</a:t>
            </a:r>
          </a:p>
        </p:txBody>
      </p:sp>
      <p:sp>
        <p:nvSpPr>
          <p:cNvPr id="4" name="SlideNumberArea1"/>
          <p:cNvSpPr>
            <a:spLocks noGrp="1" noChangeArrowheads="1"/>
            <a:extLst>
              <a:ext uri="smNativeData">
                <pr:smNativeData xmlns:pr="smNativeData" xmlns="smNativeData" val="SMDATA_15_e8ff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iwAABsrAADpOgAAlC0AABAgAAAmAAAACAAAAAEAAAAAAAAA"/>
              </a:ext>
            </a:extLst>
          </p:cNvSpPr>
          <p:nvPr>
            <p:ph type="sldNum" sz="quarter" idx="12"/>
          </p:nvPr>
        </p:nvSpPr>
        <p:spPr>
          <a:xfrm>
            <a:off x="7225030" y="7007225"/>
            <a:ext cx="2351405" cy="401955"/>
          </a:xfrm>
        </p:spPr>
        <p:txBody>
          <a:bodyPr/>
          <a:lstStyle/>
          <a:p>
            <a:pPr/>
            <a:fld id="{04D067C1-8FE9-8591-A768-79C42926512C}" type="slidenum">
              <a:t/>
            </a:fld>
          </a:p>
        </p:txBody>
      </p:sp>
    </p:spTree>
  </p:cSld>
  <p:clrMapOvr>
    <a:masterClrMapping/>
  </p:clrMapOvr>
  <p:hf hdr="0" ftr="0" dt="0"/>
</p:sldLayout>
</file>

<file path=ppt/slideLayouts/slideLayout1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
  <p:cSld name="Title &amp; Subtitle">
    <p:spTree>
      <p:nvGrpSpPr>
        <p:cNvPr id="1" name=""/>
        <p:cNvGrpSpPr/>
        <p:nvPr/>
      </p:nvGrpSpPr>
      <p:grpSpPr>
        <a:xfrm>
          <a:off x="0" y="0"/>
          <a:ext cx="0" cy="0"/>
          <a:chOff x="0" y="0"/>
          <a:chExt cx="0" cy="0"/>
        </a:xfrm>
      </p:grpSpPr>
      <p:sp>
        <p:nvSpPr>
          <p:cNvPr id="2" name="Shape 11"/>
          <p:cNvSpPr>
            <a:spLocks noGrp="1" noChangeArrowheads="1"/>
            <a:extLst>
              <a:ext uri="smNativeData">
                <pr:smNativeData xmlns:pr="smNativeData" xmlns="smNativeData" val="SMDATA_15_e8ffYhMAAAAlAAAAZAAAAA0AAAAAAAAAAAAAAAAAAAAAAAAAAAAAAAACAAAAAAAAAAEAAABQAAAAAAAAAAAA4D8AAAAAAADgPwAAAAAAAOA/AAAAAAAA4D8AAAAAAADgPwAAAAAAAOA/AAAAAAAA4D8AAAAAAADgPwAAAAAAAOA/AAAAAAAA4D8CAAAAjAAAAAEAAAAAAAAAwMDAA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7AQAABgBAAA8NwAACAcAABAAAAAmAAAACAAAAP3w////////"/>
              </a:ext>
            </a:extLst>
          </p:cNvSpPr>
          <p:nvPr>
            <p:ph type="title"/>
          </p:nvPr>
        </p:nvSpPr>
        <p:spPr>
          <a:xfrm>
            <a:off x="800100" y="177800"/>
            <a:ext cx="8178800" cy="965200"/>
          </a:xfrm>
          <a:solidFill>
            <a:srgbClr val="C0C0C0"/>
          </a:solidFill>
          <a:ln>
            <a:noFill/>
          </a:ln>
          <a:effectLst/>
        </p:spPr>
        <p:txBody>
          <a:bodyPr vert="horz" wrap="square" lIns="0" tIns="0" rIns="0" bIns="0" numCol="1" spcCol="215900" anchor="b">
            <a:prstTxWarp prst="textNoShape">
              <a:avLst/>
            </a:prstTxWarp>
          </a:bodyPr>
          <a:lstStyle/>
          <a:p>
            <a:pPr marL="0" marR="0" indent="-12700" algn="ctr" defTabSz="457200">
              <a:lnSpc>
                <a:spcPts val="7600"/>
              </a:lnSpc>
              <a:spcBef>
                <a:spcPts val="200"/>
              </a:spcBef>
              <a:spcAft>
                <a:spcPts val="0"/>
              </a:spcAft>
              <a:buNone/>
              <a:tabLst>
                <a:tab pos="838200" algn="l"/>
                <a:tab pos="977900" algn="l"/>
              </a:tabLst>
              <a:defRPr sz="6400" b="0" i="0" u="none" strike="noStrike" kern="1" cap="none" spc="0" baseline="0">
                <a:solidFill>
                  <a:schemeClr val="tx1"/>
                </a:solidFill>
                <a:effectLst/>
                <a:latin typeface="Verdana" pitchFamily="1" charset="0"/>
                <a:ea typeface="Verdana" pitchFamily="1" charset="0"/>
                <a:cs typeface="Verdana" pitchFamily="1" charset="0"/>
              </a:defRPr>
            </a:pPr>
            <a:r>
              <a:t>Title Text</a:t>
            </a:r>
          </a:p>
        </p:txBody>
      </p:sp>
      <p:sp>
        <p:nvSpPr>
          <p:cNvPr id="3" name="Shape 12"/>
          <p:cNvSpPr>
            <a:spLocks noGrp="1" noChangeArrowheads="1"/>
            <a:extLst>
              <a:ext uri="smNativeData">
                <pr:smNativeData xmlns:pr="smNativeData" xmlns="smNativeData" val="SMDATA_15_e8ff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FwmAABoOAAAPC0AAAAAAAAmAAAACAAAAP3w////////"/>
              </a:ext>
            </a:extLst>
          </p:cNvSpPr>
          <p:nvPr>
            <p:ph idx="1"/>
          </p:nvPr>
        </p:nvSpPr>
        <p:spPr>
          <a:xfrm>
            <a:off x="990600" y="6235700"/>
            <a:ext cx="8178800" cy="1117600"/>
          </a:xfrm>
          <a:noFill/>
          <a:ln>
            <a:noFill/>
          </a:ln>
          <a:effectLst/>
        </p:spPr>
        <p:txBody>
          <a:bodyPr vert="horz" wrap="square" lIns="50800" tIns="50800" rIns="50800" bIns="50800" numCol="1" spcCol="215900" anchor="t">
            <a:prstTxWarp prst="textNoShape">
              <a:avLst/>
            </a:prstTxWarp>
          </a:bodyPr>
          <a:lstStyle>
            <a:lvl1pPr marL="0" marR="0" indent="0" algn="ctr" defTabSz="457200">
              <a:lnSpc>
                <a:spcPts val="2800"/>
              </a:lnSpc>
              <a:spcBef>
                <a:spcPts val="200"/>
              </a:spcBef>
              <a:spcAft>
                <a:spcPts val="0"/>
              </a:spcAft>
              <a:buNone/>
              <a:tabLst>
                <a:tab pos="838200" algn="l"/>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1pPr>
            <a:lvl2pPr marL="0" marR="0" indent="0" algn="ctr" defTabSz="457200">
              <a:lnSpc>
                <a:spcPts val="2800"/>
              </a:lnSpc>
              <a:spcBef>
                <a:spcPts val="200"/>
              </a:spcBef>
              <a:spcAft>
                <a:spcPts val="0"/>
              </a:spcAft>
              <a:buNone/>
              <a:tabLst>
                <a:tab pos="838200" algn="l"/>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2pPr>
            <a:lvl3pPr marL="0" marR="0" indent="0" algn="ctr" defTabSz="457200">
              <a:lnSpc>
                <a:spcPts val="2800"/>
              </a:lnSpc>
              <a:spcBef>
                <a:spcPts val="200"/>
              </a:spcBef>
              <a:spcAft>
                <a:spcPts val="0"/>
              </a:spcAft>
              <a:buNone/>
              <a:tabLst>
                <a:tab pos="838200" algn="l"/>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3pPr>
            <a:lvl4pPr marL="0" marR="0" indent="0" algn="ctr" defTabSz="457200">
              <a:lnSpc>
                <a:spcPts val="2800"/>
              </a:lnSpc>
              <a:spcBef>
                <a:spcPts val="200"/>
              </a:spcBef>
              <a:spcAft>
                <a:spcPts val="0"/>
              </a:spcAft>
              <a:buNone/>
              <a:tabLst>
                <a:tab pos="838200" algn="l"/>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4pPr>
            <a:lvl5pPr marL="0" marR="0" indent="0" algn="ctr" defTabSz="457200">
              <a:lnSpc>
                <a:spcPts val="2800"/>
              </a:lnSpc>
              <a:spcBef>
                <a:spcPts val="200"/>
              </a:spcBef>
              <a:spcAft>
                <a:spcPts val="0"/>
              </a:spcAft>
              <a:buNone/>
              <a:tabLst>
                <a:tab pos="838200" algn="l"/>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3"/>
          <p:cNvSpPr>
            <a:spLocks noGrp="1" noChangeArrowheads="1"/>
            <a:extLst>
              <a:ext uri="smNativeData">
                <pr:smNativeData xmlns:pr="smNativeData" xmlns="smNativeData" val="SMDATA_15_e8ff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P3w////////"/>
              </a:ext>
            </a:extLst>
          </p:cNvSpPr>
          <p:nvPr>
            <p:ph type="sldNum" sz="quarter" idx="2"/>
          </p:nvPr>
        </p:nvSpPr>
        <p:spPr>
          <a:xfrm>
            <a:off x="4940300" y="7251700"/>
            <a:ext cx="266700" cy="279400"/>
          </a:xfrm>
          <a:noFill/>
          <a:ln>
            <a:noFill/>
          </a:ln>
          <a:effectLst/>
        </p:spPr>
        <p:txBody>
          <a:bodyPr vert="horz" wrap="none" lIns="38100" tIns="38100" rIns="38100" bIns="38100" numCol="1" spcCol="215900" anchor="ctr">
            <a:prstTxWarp prst="textNoShape">
              <a:avLst/>
            </a:prstTxWarp>
          </a:bodyPr>
          <a:lstStyle>
            <a:lvl1pPr>
              <a:lnSpc>
                <a:spcPts val="1600"/>
              </a:lnSpc>
              <a:defRPr sz="1400" cap="none">
                <a:solidFill>
                  <a:schemeClr val="tx1"/>
                </a:solidFill>
                <a:latin typeface="蘋果儷中黑" pitchFamily="0" charset="0"/>
                <a:ea typeface="蘋果儷中黑" pitchFamily="0" charset="0"/>
                <a:cs typeface="蘋果儷中黑" pitchFamily="0" charset="0"/>
              </a:defRPr>
            </a:lvl1pPr>
          </a:lstStyle>
          <a:p>
            <a:pPr/>
            <a:fld id="{26140BED-A3CB-41FD-85AC-55A845E27300}" type="slidenum">
              <a:t/>
            </a:fld>
          </a:p>
        </p:txBody>
      </p:sp>
    </p:spTree>
  </p:cSld>
  <p:clrMapOvr>
    <a:masterClrMapping/>
  </p:clrMapOvr>
  <p:hf hdr="0" ftr="0" dt="0"/>
</p:sldLayout>
</file>

<file path=ppt/slideLayouts/slideLayout1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re et contenu">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e8ffYhMAAAAlAAAAZAAAAA0AAAAAUAAAAFAAAABQAAAAU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BAAAAAmAAAACAAAAAAAAAAAAAAA"/>
              </a:ext>
            </a:extLst>
          </p:cNvSpPr>
          <p:nvPr>
            <p:ph type="title"/>
          </p:nvPr>
        </p:nvSpPr>
        <p:spPr/>
        <p:txBody>
          <a:bodyPr/>
          <a:lstStyle/>
          <a:p>
            <a:pPr/>
            <a:r>
              <a:t>Click to edit Master title style</a:t>
            </a:r>
          </a:p>
        </p:txBody>
      </p:sp>
      <p:sp>
        <p:nvSpPr>
          <p:cNvPr id="3" name="TexteDiapositive1"/>
          <p:cNvSpPr>
            <a:spLocks noGrp="1" noChangeArrowheads="1"/>
            <a:extLst>
              <a:ext uri="smNativeData">
                <pr:smNativeData xmlns:pr="smNativeData" xmlns="smNativeData" val="SMDATA_15_e8ff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BgGAABoOAAAyCgAABAAAAAmAAAACAAAAAAAAAAAAAAA"/>
              </a:ext>
            </a:extLst>
          </p:cNvSpPr>
          <p:nvPr>
            <p:ph idx="1"/>
          </p:nvPr>
        </p:nvSpPr>
        <p:spPr/>
        <p:txBody>
          <a:bodyPr/>
          <a:lstStyle/>
          <a:p>
            <a:pPr/>
            <a:r>
              <a:t>Click to edit Master text styles</a:t>
            </a:r>
          </a:p>
          <a:p>
            <a:pPr lvl="1"/>
            <a:r>
              <a:t>Second level</a:t>
            </a:r>
          </a:p>
          <a:p>
            <a:pPr lvl="2"/>
            <a:r>
              <a:t>Third level</a:t>
            </a:r>
          </a:p>
          <a:p>
            <a:pPr lvl="3"/>
            <a:r>
              <a:t>Fourth level</a:t>
            </a:r>
          </a:p>
          <a:p>
            <a:pPr lvl="4"/>
            <a:r>
              <a:t>Fifth level</a:t>
            </a:r>
          </a:p>
        </p:txBody>
      </p:sp>
      <p:sp>
        <p:nvSpPr>
          <p:cNvPr id="4" name="ZoneNuméroDiapositive1"/>
          <p:cNvSpPr>
            <a:spLocks noGrp="1" noChangeArrowheads="1"/>
            <a:extLst>
              <a:ext uri="smNativeData">
                <pr:smNativeData xmlns:pr="smNativeData" xmlns="smNativeData" val="SMDATA_15_e8ff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U1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4830BF2E-60A5-6549-EB88-961CF1C61DC3}" type="slidenum">
              <a:t>{N°}</a:t>
            </a:fld>
          </a:p>
        </p:txBody>
      </p:sp>
    </p:spTree>
  </p:cSld>
  <p:clrMapOvr>
    <a:masterClrMapping/>
  </p:clrMapOvr>
</p:sldLayout>
</file>

<file path=ppt/slideLayouts/slideLayout1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secHead">
  <p:cSld name="En-tête de section">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e8ffYhMAAAAlAAAAZAAAAA0AAAAAUAAAAFAAAABQAAAAUAAAAAAAAAAA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8AQAAB8eAAAQOgAAbicAABAAAAAmAAAACAAAAIEAAAAAAAAA"/>
              </a:ext>
            </a:extLst>
          </p:cNvSpPr>
          <p:nvPr>
            <p:ph type="title"/>
          </p:nvPr>
        </p:nvSpPr>
        <p:spPr>
          <a:xfrm>
            <a:off x="802640" y="4896485"/>
            <a:ext cx="8636000" cy="1513205"/>
          </a:xfrm>
        </p:spPr>
        <p:txBody>
          <a:bodyPr vert="horz" wrap="square" lIns="50800" tIns="50800" rIns="50800" bIns="50800" numCol="1" spcCol="215900" anchor="t">
            <a:prstTxWarp prst="textNoShape">
              <a:avLst/>
            </a:prstTxWarp>
          </a:bodyPr>
          <a:lstStyle/>
          <a:p>
            <a:pPr/>
            <a:r>
              <a:t>Click to edit Master title style</a:t>
            </a:r>
          </a:p>
        </p:txBody>
      </p:sp>
      <p:sp>
        <p:nvSpPr>
          <p:cNvPr id="3" name="TexteDiapositive1"/>
          <p:cNvSpPr>
            <a:spLocks noGrp="1" noChangeArrowheads="1"/>
            <a:extLst>
              <a:ext uri="smNativeData">
                <pr:smNativeData xmlns:pr="smNativeData" xmlns="smNativeData" val="SMDATA_15_e8ffYhMAAAAlAAAAZAAAAA0AAAAAUAAAAFAAAABQAAAAU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LcfA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8AQAAN4TAAAQOgAAHx4AABAAAAAmAAAACAAAAIEAAAAAAAAA"/>
              </a:ext>
            </a:extLst>
          </p:cNvSpPr>
          <p:nvPr>
            <p:ph idx="1"/>
          </p:nvPr>
        </p:nvSpPr>
        <p:spPr>
          <a:xfrm>
            <a:off x="802640" y="3229610"/>
            <a:ext cx="8636000" cy="1666875"/>
          </a:xfrm>
        </p:spPr>
        <p:txBody>
          <a:bodyPr vert="horz" wrap="square" lIns="50800" tIns="50800" rIns="50800" bIns="50800" numCol="1" spcCol="215900" anchor="b">
            <a:prstTxWarp prst="textNoShape">
              <a:avLst/>
            </a:prstTxWarp>
          </a:bodyPr>
          <a:lstStyle/>
          <a:p>
            <a:pPr/>
            <a:r>
              <a:t>Click to edit Master text styles</a:t>
            </a:r>
          </a:p>
        </p:txBody>
      </p:sp>
      <p:sp>
        <p:nvSpPr>
          <p:cNvPr id="4" name="ZoneNuméroDiapositive1"/>
          <p:cNvSpPr>
            <a:spLocks noGrp="1" noChangeArrowheads="1"/>
            <a:extLst>
              <a:ext uri="smNativeData">
                <pr:smNativeData xmlns:pr="smNativeData" xmlns="smNativeData" val="SMDATA_15_e8ff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54A887DE-90B9-FD71-F710-6624C95E0133}" type="slidenum">
              <a:t>{N°}</a:t>
            </a:fld>
          </a:p>
        </p:txBody>
      </p:sp>
    </p:spTree>
  </p:cSld>
  <p:clrMapOvr>
    <a:masterClrMapping/>
  </p:clrMapOvr>
</p:sldLayout>
</file>

<file path=ppt/slideLayouts/slideLayout1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ColTx">
  <p:cSld name="Titre et deux contenus">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e8ffYhMAAAAlAAAAZAAAAA0AAAAAUAAAAFAAAABQAAAAU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BAAAAAmAAAACAAAAAAAAAAAAAAA"/>
              </a:ext>
            </a:extLst>
          </p:cNvSpPr>
          <p:nvPr>
            <p:ph type="title"/>
          </p:nvPr>
        </p:nvSpPr>
        <p:spPr/>
        <p:txBody>
          <a:bodyPr/>
          <a:lstStyle/>
          <a:p>
            <a:pPr/>
            <a:r>
              <a:t>Click to edit Master title style</a:t>
            </a:r>
          </a:p>
        </p:txBody>
      </p:sp>
      <p:sp>
        <p:nvSpPr>
          <p:cNvPr id="3" name="TexteDiapositive1"/>
          <p:cNvSpPr>
            <a:spLocks noGrp="1" noChangeArrowheads="1"/>
            <a:extLst>
              <a:ext uri="smNativeData">
                <pr:smNativeData xmlns:pr="smNativeData" xmlns="smNativeData" val="SMDATA_15_e8ff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PAKAAC7HgAA4CkAABAAAAAmAAAACAAAAAEAAAAAAAAA"/>
              </a:ext>
            </a:extLst>
          </p:cNvSpPr>
          <p:nvPr>
            <p:ph sz="half" idx="1"/>
          </p:nvPr>
        </p:nvSpPr>
        <p:spPr>
          <a:xfrm>
            <a:off x="508000" y="1778000"/>
            <a:ext cx="4487545" cy="5029200"/>
          </a:xfrm>
        </p:spPr>
        <p:txBody>
          <a:bodyPr/>
          <a:lstStyle/>
          <a:p>
            <a:pPr/>
            <a:r>
              <a:t>Click to edit Master text styles</a:t>
            </a:r>
          </a:p>
          <a:p>
            <a:pPr lvl="1"/>
            <a:r>
              <a:t>Second level</a:t>
            </a:r>
          </a:p>
          <a:p>
            <a:pPr lvl="2"/>
            <a:r>
              <a:t>Third level</a:t>
            </a:r>
          </a:p>
          <a:p>
            <a:pPr lvl="3"/>
            <a:r>
              <a:t>Fourth level</a:t>
            </a:r>
          </a:p>
          <a:p>
            <a:pPr lvl="4"/>
            <a:r>
              <a:t>Fifth level</a:t>
            </a:r>
          </a:p>
        </p:txBody>
      </p:sp>
      <p:sp>
        <p:nvSpPr>
          <p:cNvPr id="4" name="TexteDiapositive2"/>
          <p:cNvSpPr>
            <a:spLocks noGrp="1" noChangeArrowheads="1"/>
            <a:extLst>
              <a:ext uri="smNativeData">
                <pr:smNativeData xmlns:pr="smNativeData" xmlns="smNativeData" val="SMDATA_15_e8ffYhMAAAAlAAAAZAAAAA8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Ad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R8AAPAKAABgOwAA4CkAAAAAAAAmAAAACAAAAAEAAAAAAAAA"/>
              </a:ext>
            </a:extLst>
          </p:cNvSpPr>
          <p:nvPr>
            <p:ph sz="half" idx="2"/>
          </p:nvPr>
        </p:nvSpPr>
        <p:spPr>
          <a:xfrm>
            <a:off x="5164455" y="1778000"/>
            <a:ext cx="4487545" cy="5029200"/>
          </a:xfrm>
        </p:spPr>
        <p:txBody>
          <a:bodyPr/>
          <a:lstStyle/>
          <a:p>
            <a:pPr/>
            <a:r>
              <a:t>Click to edit Master text styles</a:t>
            </a:r>
          </a:p>
          <a:p>
            <a:pPr lvl="1"/>
            <a:r>
              <a:t>Second level</a:t>
            </a:r>
          </a:p>
          <a:p>
            <a:pPr lvl="2"/>
            <a:r>
              <a:t>Third level</a:t>
            </a:r>
          </a:p>
          <a:p>
            <a:pPr lvl="3"/>
            <a:r>
              <a:t>Fourth level</a:t>
            </a:r>
          </a:p>
          <a:p>
            <a:pPr lvl="4"/>
            <a:r>
              <a:t>Fifth level</a:t>
            </a:r>
          </a:p>
        </p:txBody>
      </p:sp>
      <p:sp>
        <p:nvSpPr>
          <p:cNvPr id="5" name="ZoneNuméroDiapositive1"/>
          <p:cNvSpPr>
            <a:spLocks noGrp="1" noChangeArrowheads="1"/>
            <a:extLst>
              <a:ext uri="smNativeData">
                <pr:smNativeData xmlns:pr="smNativeData" xmlns="smNativeData" val="SMDATA_15_e8ff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kD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4F252444-0AA2-70D2-EC9D-FC876AD31AA9}" type="slidenum">
              <a:t>{N°}</a:t>
            </a:fld>
          </a:p>
        </p:txBody>
      </p:sp>
    </p:spTree>
  </p:cSld>
  <p:clrMapOvr>
    <a:masterClrMapping/>
  </p:clrMapOvr>
</p:sldLayout>
</file>

<file path=ppt/slideLayouts/slideLayout1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TxTwoObj">
  <p:cSld name="Comparaison">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e8ffYhMAAAAlAAAAZAAAAA0AAAAAUAAAAFAAAABQAAAAU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BAAAAAmAAAACAAAAAAAAAAAAAAA"/>
              </a:ext>
            </a:extLst>
          </p:cNvSpPr>
          <p:nvPr>
            <p:ph type="title"/>
          </p:nvPr>
        </p:nvSpPr>
        <p:spPr/>
        <p:txBody>
          <a:bodyPr/>
          <a:lstStyle/>
          <a:p>
            <a:pPr/>
            <a:r>
              <a:t>Click to edit Master title style</a:t>
            </a:r>
          </a:p>
        </p:txBody>
      </p:sp>
      <p:sp>
        <p:nvSpPr>
          <p:cNvPr id="3" name="TexteDiapositive2"/>
          <p:cNvSpPr>
            <a:spLocks noGrp="1" noChangeArrowheads="1"/>
            <a:extLst>
              <a:ext uri="smNativeData">
                <pr:smNativeData xmlns:pr="smNativeData" xmlns="smNativeData" val="SMDATA_15_e8ffYhMAAAAlAAAAZAAAAA0AAAAAUAAAAFAAAABQAAAAU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H4KAAC9HgAA3Q4AABAAAAAmAAAACAAAAIEAAAAAAAAA"/>
              </a:ext>
            </a:extLst>
          </p:cNvSpPr>
          <p:nvPr>
            <p:ph idx="1"/>
          </p:nvPr>
        </p:nvSpPr>
        <p:spPr>
          <a:xfrm>
            <a:off x="508000" y="1705610"/>
            <a:ext cx="4488815" cy="710565"/>
          </a:xfrm>
        </p:spPr>
        <p:txBody>
          <a:bodyPr vert="horz" wrap="square" lIns="50800" tIns="50800" rIns="50800" bIns="50800" numCol="1" spcCol="215900" anchor="b">
            <a:prstTxWarp prst="textNoShape">
              <a:avLst/>
            </a:prstTxWarp>
          </a:bodyPr>
          <a:lstStyle/>
          <a:p>
            <a:pPr/>
            <a:r>
              <a:t>Click to edit Master text styles</a:t>
            </a:r>
          </a:p>
        </p:txBody>
      </p:sp>
      <p:sp>
        <p:nvSpPr>
          <p:cNvPr id="4" name="TexteDiapositive1"/>
          <p:cNvSpPr>
            <a:spLocks noGrp="1" noChangeArrowheads="1"/>
            <a:extLst>
              <a:ext uri="smNativeData">
                <pr:smNativeData xmlns:pr="smNativeData" xmlns="smNativeData" val="SMDATA_15_e8ff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Ksd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N0OAAC9HgAA4CkAAAAAAAAmAAAACAAAAIEAAAAAAAAA"/>
              </a:ext>
            </a:extLst>
          </p:cNvSpPr>
          <p:nvPr>
            <p:ph sz="half" idx="2"/>
          </p:nvPr>
        </p:nvSpPr>
        <p:spPr>
          <a:xfrm>
            <a:off x="508000" y="2416175"/>
            <a:ext cx="4488815" cy="4391025"/>
          </a:xfrm>
        </p:spPr>
        <p:txBody>
          <a:bodyPr vert="horz" wrap="square" lIns="50800" tIns="50800" rIns="50800" bIns="50800" numCol="1" spcCol="215900" anchor="t">
            <a:prstTxWarp prst="textNoShape">
              <a:avLst/>
            </a:prstTxWarp>
          </a:bodyPr>
          <a:lstStyle/>
          <a:p>
            <a:pPr/>
            <a:r>
              <a:t>Click to edit Master text styles</a:t>
            </a:r>
          </a:p>
          <a:p>
            <a:pPr lvl="1"/>
            <a:r>
              <a:t>Second level</a:t>
            </a:r>
          </a:p>
          <a:p>
            <a:pPr lvl="2"/>
            <a:r>
              <a:t>Third level</a:t>
            </a:r>
          </a:p>
          <a:p>
            <a:pPr lvl="3"/>
            <a:r>
              <a:t>Fourth level</a:t>
            </a:r>
          </a:p>
          <a:p>
            <a:pPr lvl="4"/>
            <a:r>
              <a:t>Fifth level</a:t>
            </a:r>
          </a:p>
        </p:txBody>
      </p:sp>
      <p:sp>
        <p:nvSpPr>
          <p:cNvPr id="5" name="TexteDiapositive4"/>
          <p:cNvSpPr>
            <a:spLocks noGrp="1" noChangeArrowheads="1"/>
            <a:extLst>
              <a:ext uri="smNativeData">
                <pr:smNativeData xmlns:pr="smNativeData" xmlns="smNativeData" val="SMDATA_15_e8ffYhMAAAAlAAAAZAAAAA8AAAAAUAAAAFAAAABQAAAAU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EnhR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x8AAH4KAABgOwAA3Q4AAAAAAAAmAAAACAAAAIEAAAAAAAAA"/>
              </a:ext>
            </a:extLst>
          </p:cNvSpPr>
          <p:nvPr>
            <p:ph idx="3"/>
          </p:nvPr>
        </p:nvSpPr>
        <p:spPr>
          <a:xfrm>
            <a:off x="5163185" y="1705610"/>
            <a:ext cx="4488815" cy="710565"/>
          </a:xfrm>
        </p:spPr>
        <p:txBody>
          <a:bodyPr vert="horz" wrap="square" lIns="50800" tIns="50800" rIns="50800" bIns="50800" numCol="1" spcCol="215900" anchor="b">
            <a:prstTxWarp prst="textNoShape">
              <a:avLst/>
            </a:prstTxWarp>
          </a:bodyPr>
          <a:lstStyle/>
          <a:p>
            <a:pPr/>
            <a:r>
              <a:t>Click to edit Master text styles</a:t>
            </a:r>
          </a:p>
        </p:txBody>
      </p:sp>
      <p:sp>
        <p:nvSpPr>
          <p:cNvPr id="6" name="TexteDiapositive3"/>
          <p:cNvSpPr>
            <a:spLocks noGrp="1" noChangeArrowheads="1"/>
            <a:extLst>
              <a:ext uri="smNativeData">
                <pr:smNativeData xmlns:pr="smNativeData" xmlns="smNativeData" val="SMDATA_15_e8ff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hTT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x8AAN0OAABgOwAA4CkAAAAAAAAmAAAACAAAAIEAAAAAAAAA"/>
              </a:ext>
            </a:extLst>
          </p:cNvSpPr>
          <p:nvPr>
            <p:ph sz="half" idx="4"/>
          </p:nvPr>
        </p:nvSpPr>
        <p:spPr>
          <a:xfrm>
            <a:off x="5163185" y="2416175"/>
            <a:ext cx="4488815" cy="4391025"/>
          </a:xfrm>
        </p:spPr>
        <p:txBody>
          <a:bodyPr vert="horz" wrap="square" lIns="50800" tIns="50800" rIns="50800" bIns="50800" numCol="1" spcCol="215900" anchor="t">
            <a:prstTxWarp prst="textNoShape">
              <a:avLst/>
            </a:prstTxWarp>
          </a:bodyPr>
          <a:lstStyle/>
          <a:p>
            <a:pPr/>
            <a:r>
              <a:t>Click to edit Master text styles</a:t>
            </a:r>
          </a:p>
          <a:p>
            <a:pPr lvl="1"/>
            <a:r>
              <a:t>Second level</a:t>
            </a:r>
          </a:p>
          <a:p>
            <a:pPr lvl="2"/>
            <a:r>
              <a:t>Third level</a:t>
            </a:r>
          </a:p>
          <a:p>
            <a:pPr lvl="3"/>
            <a:r>
              <a:t>Fourth level</a:t>
            </a:r>
          </a:p>
          <a:p>
            <a:pPr lvl="4"/>
            <a:r>
              <a:t>Fifth level</a:t>
            </a:r>
          </a:p>
        </p:txBody>
      </p:sp>
      <p:sp>
        <p:nvSpPr>
          <p:cNvPr id="7" name="ZoneNuméroDiapositive1"/>
          <p:cNvSpPr>
            <a:spLocks noGrp="1" noChangeArrowheads="1"/>
            <a:extLst>
              <a:ext uri="smNativeData">
                <pr:smNativeData xmlns:pr="smNativeData" xmlns="smNativeData" val="SMDATA_15_e8ff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5DEAFC34-7AB0-BF0A-FE52-8C5FB21C08D9}" type="slidenum">
              <a:t>{N°}</a:t>
            </a:fld>
          </a:p>
        </p:txBody>
      </p:sp>
    </p:spTree>
  </p:cSld>
  <p:clrMapOvr>
    <a:masterClrMapping/>
  </p:clrMapOvr>
</p:sldLayout>
</file>

<file path=ppt/slideLayouts/slideLayout1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cSld name="Titre uniquement">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e8ffYhMAAAAlAAAAZAAAAA0AAAAAUAAAAFAAAABQAAAAU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BAAAAAmAAAACAAAAAAAAAAAAAAA"/>
              </a:ext>
            </a:extLst>
          </p:cNvSpPr>
          <p:nvPr>
            <p:ph type="title"/>
          </p:nvPr>
        </p:nvSpPr>
        <p:spPr/>
        <p:txBody>
          <a:bodyPr/>
          <a:lstStyle/>
          <a:p>
            <a:pPr/>
            <a:r>
              <a:t>Click to edit Master title style</a:t>
            </a:r>
          </a:p>
        </p:txBody>
      </p:sp>
      <p:sp>
        <p:nvSpPr>
          <p:cNvPr id="3" name="ZoneNuméroDiapositive1"/>
          <p:cNvSpPr>
            <a:spLocks noGrp="1" noChangeArrowheads="1"/>
            <a:extLst>
              <a:ext uri="smNativeData">
                <pr:smNativeData xmlns:pr="smNativeData" xmlns="smNativeData" val="SMDATA_15_e8ff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dHin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486C8D08-46A5-397B-EBD4-B02EC39A1DE5}" type="slidenum">
              <a:t>{N°}</a:t>
            </a:fld>
          </a:p>
        </p:txBody>
      </p:sp>
    </p:spTree>
  </p:cSld>
  <p:clrMapOvr>
    <a:masterClrMapping/>
  </p:clrMapOvr>
</p:sldLayout>
</file>

<file path=ppt/slideLayouts/slideLayout1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Vide">
    <p:spTree>
      <p:nvGrpSpPr>
        <p:cNvPr id="1" name=""/>
        <p:cNvGrpSpPr/>
        <p:nvPr/>
      </p:nvGrpSpPr>
      <p:grpSpPr>
        <a:xfrm>
          <a:off x="0" y="0"/>
          <a:ext cx="0" cy="0"/>
          <a:chOff x="0" y="0"/>
          <a:chExt cx="0" cy="0"/>
        </a:xfrm>
      </p:grpSpPr>
      <p:sp>
        <p:nvSpPr>
          <p:cNvPr id="2" name="ZoneNuméroDiapositive1"/>
          <p:cNvSpPr>
            <a:spLocks noGrp="1" noChangeArrowheads="1"/>
            <a:extLst>
              <a:ext uri="smNativeData">
                <pr:smNativeData xmlns:pr="smNativeData" xmlns="smNativeData" val="SMDATA_15_e8ff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2C47A3E3-ADC1-1255-8FFF-5B00EDB1790E}" type="slidenum">
              <a:t>{N°}</a:t>
            </a:fld>
          </a:p>
        </p:txBody>
      </p:sp>
    </p:spTree>
  </p:cSld>
  <p:clrMapOvr>
    <a:masterClrMapping/>
  </p:clrMapOvr>
</p:sldLayout>
</file>

<file path=ppt/slideLayouts/slideLayout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nd conten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e8ff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vU9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7AQAABgBAAA8NwAACAcAABAAAAAmAAAACAAAAAAAAAAAAAAA"/>
              </a:ext>
            </a:extLst>
          </p:cNvSpPr>
          <p:nvPr>
            <p:ph type="title"/>
          </p:nvPr>
        </p:nvSpPr>
        <p:spPr/>
        <p:txBody>
          <a:bodyPr/>
          <a:lstStyle/>
          <a:p>
            <a:pPr marL="0" marR="0" indent="-12700" algn="ctr" defTabSz="457200">
              <a:lnSpc>
                <a:spcPts val="7600"/>
              </a:lnSpc>
              <a:spcBef>
                <a:spcPts val="200"/>
              </a:spcBef>
              <a:spcAft>
                <a:spcPts val="0"/>
              </a:spcAft>
              <a:buNone/>
              <a:tabLst>
                <a:tab pos="977900" algn="l"/>
              </a:tabLst>
            </a:pPr>
            <a:r>
              <a:t>Title Text</a:t>
            </a:r>
          </a:p>
        </p:txBody>
      </p:sp>
      <p:sp>
        <p:nvSpPr>
          <p:cNvPr id="3" name="SlideText1"/>
          <p:cNvSpPr>
            <a:spLocks noGrp="1" noChangeArrowheads="1"/>
            <a:extLst>
              <a:ext uri="smNativeData">
                <pr:smNativeData xmlns:pr="smNativeData" xmlns="smNativeData" val="SMDATA_15_e8ff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FwmAABoOAAAPC0AAAAAAAAmAAAACAAAAAAAAAAAAAAA"/>
              </a:ext>
            </a:extLst>
          </p:cNvSpPr>
          <p:nvPr>
            <p:ph idx="1"/>
          </p:nvPr>
        </p:nvSpPr>
        <p:spPr/>
        <p:txBody>
          <a:bodyPr/>
          <a:lstStyle/>
          <a:p>
            <a:pPr marL="0" marR="0" indent="0" algn="ctr" defTabSz="457200">
              <a:lnSpc>
                <a:spcPts val="2800"/>
              </a:lnSpc>
              <a:spcBef>
                <a:spcPts val="200"/>
              </a:spcBef>
              <a:spcAft>
                <a:spcPts val="0"/>
              </a:spcAft>
              <a:buNone/>
              <a:tabLst>
                <a:tab pos="977900" algn="l"/>
              </a:tabLst>
            </a:pPr>
            <a:r>
              <a:t>Body Level One</a:t>
            </a:r>
          </a:p>
          <a:p>
            <a:pPr lvl="1"/>
            <a:r>
              <a:t>Body Level Two</a:t>
            </a:r>
          </a:p>
          <a:p>
            <a:pPr lvl="2"/>
            <a:r>
              <a:t>Body Level Three</a:t>
            </a:r>
          </a:p>
          <a:p>
            <a:pPr lvl="3"/>
            <a:r>
              <a:t>Body Level Four</a:t>
            </a:r>
          </a:p>
          <a:p>
            <a:pPr lvl="4"/>
            <a:r>
              <a:t>Body Level Five</a:t>
            </a:r>
          </a:p>
        </p:txBody>
      </p:sp>
      <p:sp>
        <p:nvSpPr>
          <p:cNvPr id="4" name="SlideNumberArea1"/>
          <p:cNvSpPr>
            <a:spLocks noGrp="1" noChangeArrowheads="1"/>
            <a:extLst>
              <a:ext uri="smNativeData">
                <pr:smNativeData xmlns:pr="smNativeData" xmlns="smNativeData" val="SMDATA_15_e8ff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02735D12-5CEF-26AB-A1CB-AAFE138557FF}" type="slidenum">
              <a:t/>
            </a:fld>
          </a:p>
        </p:txBody>
      </p:sp>
    </p:spTree>
  </p:cSld>
  <p:clrMapOvr>
    <a:masterClrMapping/>
  </p:clrMapOvr>
  <p:hf hdr="0" ftr="0" dt="0"/>
</p:sldLayout>
</file>

<file path=ppt/slideLayouts/slideLayout2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Tx">
  <p:cSld name="Contenu avec légende">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e8ffYhMAAAAlAAAAZAAAAA0AAAAAUAAAAFAAAABQAAAAU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IAMAAN4BAACwFwAA0AkAABAAAAAmAAAACAAAAIEAAAAAAAAA"/>
              </a:ext>
            </a:extLst>
          </p:cNvSpPr>
          <p:nvPr>
            <p:ph type="title"/>
          </p:nvPr>
        </p:nvSpPr>
        <p:spPr>
          <a:xfrm>
            <a:off x="508000" y="303530"/>
            <a:ext cx="3342640" cy="1291590"/>
          </a:xfrm>
        </p:spPr>
        <p:txBody>
          <a:bodyPr vert="horz" wrap="square" lIns="50800" tIns="50800" rIns="50800" bIns="50800" numCol="1" spcCol="215900" anchor="b">
            <a:prstTxWarp prst="textNoShape">
              <a:avLst/>
            </a:prstTxWarp>
          </a:bodyPr>
          <a:lstStyle/>
          <a:p>
            <a:pPr/>
            <a:r>
              <a:t>Click to edit Master title style</a:t>
            </a:r>
          </a:p>
        </p:txBody>
      </p:sp>
      <p:sp>
        <p:nvSpPr>
          <p:cNvPr id="3" name="TexteDiapositive1"/>
          <p:cNvSpPr>
            <a:spLocks noGrp="1" noChangeArrowheads="1"/>
            <a:extLst>
              <a:ext uri="smNativeData">
                <pr:smNativeData xmlns:pr="smNativeData" xmlns="smNativeData" val="SMDATA_15_e8ff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BgAAN4BAABgOwAA4CkAABAAAAAmAAAACAAAAIEAAAAAAAAA"/>
              </a:ext>
            </a:extLst>
          </p:cNvSpPr>
          <p:nvPr>
            <p:ph idx="1"/>
          </p:nvPr>
        </p:nvSpPr>
        <p:spPr>
          <a:xfrm>
            <a:off x="3972560" y="303530"/>
            <a:ext cx="5679440" cy="6503670"/>
          </a:xfrm>
        </p:spPr>
        <p:txBody>
          <a:bodyPr vert="horz" wrap="square" lIns="50800" tIns="50800" rIns="50800" bIns="50800" numCol="1" spcCol="215900" anchor="t">
            <a:prstTxWarp prst="textNoShape">
              <a:avLst/>
            </a:prstTxWarp>
          </a:bodyPr>
          <a:lstStyle/>
          <a:p>
            <a:pPr/>
            <a:r>
              <a:t>Click to edit Master text styles</a:t>
            </a:r>
          </a:p>
          <a:p>
            <a:pPr lvl="1"/>
            <a:r>
              <a:t>Second level</a:t>
            </a:r>
          </a:p>
          <a:p>
            <a:pPr lvl="2"/>
            <a:r>
              <a:t>Third level</a:t>
            </a:r>
          </a:p>
          <a:p>
            <a:pPr lvl="3"/>
            <a:r>
              <a:t>Fourth level</a:t>
            </a:r>
          </a:p>
          <a:p>
            <a:pPr lvl="4"/>
            <a:r>
              <a:t>Fifth level</a:t>
            </a:r>
          </a:p>
        </p:txBody>
      </p:sp>
      <p:sp>
        <p:nvSpPr>
          <p:cNvPr id="4" name="TexteDiapositive2"/>
          <p:cNvSpPr>
            <a:spLocks noGrp="1" noChangeArrowheads="1"/>
            <a:extLst>
              <a:ext uri="smNativeData">
                <pr:smNativeData xmlns:pr="smNativeData" xmlns="smNativeData" val="SMDATA_15_e8ff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UV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NAJAACwFwAA4CkAAAAAAAAmAAAACAAAAIEAAAAAAAAA"/>
              </a:ext>
            </a:extLst>
          </p:cNvSpPr>
          <p:nvPr>
            <p:ph sz="half" idx="2"/>
          </p:nvPr>
        </p:nvSpPr>
        <p:spPr>
          <a:xfrm>
            <a:off x="508000" y="1595120"/>
            <a:ext cx="3342640" cy="5212080"/>
          </a:xfrm>
        </p:spPr>
        <p:txBody>
          <a:bodyPr vert="horz" wrap="square" lIns="50800" tIns="50800" rIns="50800" bIns="50800" numCol="1" spcCol="215900" anchor="t">
            <a:prstTxWarp prst="textNoShape">
              <a:avLst/>
            </a:prstTxWarp>
          </a:bodyPr>
          <a:lstStyle/>
          <a:p>
            <a:pPr/>
            <a:r>
              <a:t>Click to edit Master text styles</a:t>
            </a:r>
          </a:p>
        </p:txBody>
      </p:sp>
      <p:sp>
        <p:nvSpPr>
          <p:cNvPr id="5" name="ZoneNuméroDiapositive1"/>
          <p:cNvSpPr>
            <a:spLocks noGrp="1" noChangeArrowheads="1"/>
            <a:extLst>
              <a:ext uri="smNativeData">
                <pr:smNativeData xmlns:pr="smNativeData" xmlns="smNativeData" val="SMDATA_15_e8ff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kA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39B41FBD-F3D4-E1E9-9A0C-05BC51426C50}" type="slidenum">
              <a:t>{N°}</a:t>
            </a:fld>
          </a:p>
        </p:txBody>
      </p:sp>
    </p:spTree>
  </p:cSld>
  <p:clrMapOvr>
    <a:masterClrMapping/>
  </p:clrMapOvr>
</p:sldLayout>
</file>

<file path=ppt/slideLayouts/slideLayout2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picTx">
  <p:cSld name="Image avec légende">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e8ffYhMAAAAlAAAAZAAAAA0AAAAAUAAAAFAAAABQAAAAU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QAwAANAgAADAMQAAryQAABAAAAAmAAAACAAAAIEAAAAAAAAA"/>
              </a:ext>
            </a:extLst>
          </p:cNvSpPr>
          <p:nvPr>
            <p:ph type="title"/>
          </p:nvPr>
        </p:nvSpPr>
        <p:spPr>
          <a:xfrm>
            <a:off x="1991360" y="5334000"/>
            <a:ext cx="6096000" cy="629285"/>
          </a:xfrm>
        </p:spPr>
        <p:txBody>
          <a:bodyPr vert="horz" wrap="square" lIns="50800" tIns="50800" rIns="50800" bIns="50800" numCol="1" spcCol="215900" anchor="b">
            <a:prstTxWarp prst="textNoShape">
              <a:avLst/>
            </a:prstTxWarp>
          </a:bodyPr>
          <a:lstStyle/>
          <a:p>
            <a:pPr/>
            <a:r>
              <a:t>Click to edit Master title style</a:t>
            </a:r>
          </a:p>
        </p:txBody>
      </p:sp>
      <p:sp>
        <p:nvSpPr>
          <p:cNvPr id="3" name="TexteDiapositive1"/>
          <p:cNvSpPr>
            <a:spLocks noGrp="1" noChangeArrowheads="1"/>
            <a:extLst>
              <a:ext uri="smNativeData">
                <pr:smNativeData xmlns:pr="smNativeData" xmlns="smNativeData" val="SMDATA_15_e8ff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AwAADEEAADAMQAAUSAAABAAAAAmAAAACAAAAIEAAAAAAAAA"/>
              </a:ext>
            </a:extLst>
          </p:cNvSpPr>
          <p:nvPr>
            <p:ph idx="1"/>
          </p:nvPr>
        </p:nvSpPr>
        <p:spPr>
          <a:xfrm>
            <a:off x="1991360" y="681355"/>
            <a:ext cx="6096000" cy="4572000"/>
          </a:xfrm>
        </p:spPr>
        <p:txBody>
          <a:bodyPr vert="horz" wrap="square" lIns="50800" tIns="50800" rIns="50800" bIns="50800" numCol="1" spcCol="215900" anchor="t">
            <a:prstTxWarp prst="textNoShape">
              <a:avLst/>
            </a:prstTxWarp>
          </a:bodyPr>
          <a:lstStyle/>
          <a:p>
            <a:pPr/>
            <a:r>
              <a:t>Click to edit Master text styles</a:t>
            </a:r>
          </a:p>
        </p:txBody>
      </p:sp>
      <p:sp>
        <p:nvSpPr>
          <p:cNvPr id="4" name="TexteDiapositive2"/>
          <p:cNvSpPr>
            <a:spLocks noGrp="1" noChangeArrowheads="1"/>
            <a:extLst>
              <a:ext uri="smNativeData">
                <pr:smNativeData xmlns:pr="smNativeData" xmlns="smNativeData" val="SMDATA_15_e8ff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AGB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AwAAK8kAADAMQAAMCoAAAAAAAAmAAAACAAAAIEAAAAAAAAA"/>
              </a:ext>
            </a:extLst>
          </p:cNvSpPr>
          <p:nvPr>
            <p:ph sz="half" idx="2"/>
          </p:nvPr>
        </p:nvSpPr>
        <p:spPr>
          <a:xfrm>
            <a:off x="1991360" y="5963285"/>
            <a:ext cx="6096000" cy="894715"/>
          </a:xfrm>
        </p:spPr>
        <p:txBody>
          <a:bodyPr vert="horz" wrap="square" lIns="50800" tIns="50800" rIns="50800" bIns="50800" numCol="1" spcCol="215900" anchor="t">
            <a:prstTxWarp prst="textNoShape">
              <a:avLst/>
            </a:prstTxWarp>
          </a:bodyPr>
          <a:lstStyle/>
          <a:p>
            <a:pPr/>
            <a:r>
              <a:t>Click to edit Master text styles</a:t>
            </a:r>
          </a:p>
        </p:txBody>
      </p:sp>
      <p:sp>
        <p:nvSpPr>
          <p:cNvPr id="5" name="ZoneNuméroDiapositive1"/>
          <p:cNvSpPr>
            <a:spLocks noGrp="1" noChangeArrowheads="1"/>
            <a:extLst>
              <a:ext uri="smNativeData">
                <pr:smNativeData xmlns:pr="smNativeData" xmlns="smNativeData" val="SMDATA_15_e8ff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AHw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1C039192-DCF1-5667-BFBB-2A32DFF5497F}" type="slidenum">
              <a:t>{N°}</a:t>
            </a:fld>
          </a:p>
        </p:txBody>
      </p:sp>
    </p:spTree>
  </p:cSld>
  <p:clrMapOvr>
    <a:masterClrMapping/>
  </p:clrMapOvr>
</p:sldLayout>
</file>

<file path=ppt/slideLayouts/slideLayout2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vertTx">
  <p:cSld name="Titre et texte vertical">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e8ffYhMAAAAlAAAAZAAAAA0AAAAAUAAAAFAAAABQAAAAU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BAAAAAmAAAACAAAAAAAAAAAAAAA"/>
              </a:ext>
            </a:extLst>
          </p:cNvSpPr>
          <p:nvPr>
            <p:ph type="title"/>
          </p:nvPr>
        </p:nvSpPr>
        <p:spPr/>
        <p:txBody>
          <a:bodyPr/>
          <a:lstStyle/>
          <a:p>
            <a:pPr/>
            <a:r>
              <a:t>Click to edit Master title style</a:t>
            </a:r>
          </a:p>
        </p:txBody>
      </p:sp>
      <p:sp>
        <p:nvSpPr>
          <p:cNvPr id="3" name="TexteDiapositive1"/>
          <p:cNvSpPr>
            <a:spLocks noGrp="1" noChangeArrowheads="1"/>
            <a:extLst>
              <a:ext uri="smNativeData">
                <pr:smNativeData xmlns:pr="smNativeData" xmlns="smNativeData" val="SMDATA_15_e8ffYhMAAAAlAAAAZAAAAA0AAAAAUAAAAFAAAABQAAAAUAAAAAAAAAAB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BgGAABoOAAAyCgAABAAAAAmAAAACAAAAAIAAAAAAAAA"/>
              </a:ext>
            </a:extLst>
          </p:cNvSpPr>
          <p:nvPr>
            <p:ph idx="1"/>
          </p:nvPr>
        </p:nvSpPr>
        <p:spPr/>
        <p:txBody>
          <a:bodyPr vert="vert" wrap="square" lIns="50800" tIns="50800" rIns="50800" bIns="50800" numCol="1" spcCol="215900" anchor="ctr">
            <a:prstTxWarp prst="textNoShape">
              <a:avLst/>
            </a:prstTxWarp>
          </a:bodyPr>
          <a:lstStyle/>
          <a:p>
            <a:pPr/>
            <a:r>
              <a:t>Click to edit Master text styles</a:t>
            </a:r>
          </a:p>
          <a:p>
            <a:pPr lvl="1"/>
            <a:r>
              <a:t>Second level</a:t>
            </a:r>
          </a:p>
          <a:p>
            <a:pPr lvl="2"/>
            <a:r>
              <a:t>Third level</a:t>
            </a:r>
          </a:p>
          <a:p>
            <a:pPr lvl="3"/>
            <a:r>
              <a:t>Fourth level</a:t>
            </a:r>
          </a:p>
          <a:p>
            <a:pPr lvl="4"/>
            <a:r>
              <a:t>Fifth level</a:t>
            </a:r>
          </a:p>
        </p:txBody>
      </p:sp>
      <p:sp>
        <p:nvSpPr>
          <p:cNvPr id="4" name="ZoneNuméroDiapositive1"/>
          <p:cNvSpPr>
            <a:spLocks noGrp="1" noChangeArrowheads="1"/>
            <a:extLst>
              <a:ext uri="smNativeData">
                <pr:smNativeData xmlns:pr="smNativeData" xmlns="smNativeData" val="SMDATA_15_e8ff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6AF608CB-8587-A3FE-C94E-73AB46003F26}" type="slidenum">
              <a:t>{N°}</a:t>
            </a:fld>
          </a:p>
        </p:txBody>
      </p:sp>
    </p:spTree>
  </p:cSld>
  <p:clrMapOvr>
    <a:masterClrMapping/>
  </p:clrMapOvr>
</p:sldLayout>
</file>

<file path=ppt/slideLayouts/slideLayout2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vertTitleAndTx">
  <p:cSld name="Titre vertical et texte">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e8ffYhMAAAAlAAAAZAAAAA0AAAAAUAAAAFAAAABQAAAAUAAAAAAAAAACAAAAAQ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UC0AAOABAABgOwAA4CkAABAAAAAmAAAACAAAAIMAAAAAAAAA"/>
              </a:ext>
            </a:extLst>
          </p:cNvSpPr>
          <p:nvPr>
            <p:ph type="title"/>
          </p:nvPr>
        </p:nvSpPr>
        <p:spPr>
          <a:xfrm>
            <a:off x="7366000" y="304800"/>
            <a:ext cx="2286000" cy="6502400"/>
          </a:xfrm>
        </p:spPr>
        <p:txBody>
          <a:bodyPr vert="vert" wrap="square" lIns="50800" tIns="50800" rIns="50800" bIns="50800" numCol="1" spcCol="215900" anchor="b">
            <a:prstTxWarp prst="textNoShape">
              <a:avLst/>
            </a:prstTxWarp>
          </a:bodyPr>
          <a:lstStyle/>
          <a:p>
            <a:pPr/>
            <a:r>
              <a:t>Click to edit Master title style</a:t>
            </a:r>
          </a:p>
        </p:txBody>
      </p:sp>
      <p:sp>
        <p:nvSpPr>
          <p:cNvPr id="3" name="TexteDiapositive1"/>
          <p:cNvSpPr>
            <a:spLocks noGrp="1" noChangeArrowheads="1"/>
            <a:extLst>
              <a:ext uri="smNativeData">
                <pr:smNativeData xmlns:pr="smNativeData" xmlns="smNativeData" val="SMDATA_15_e8ffYhMAAAAlAAAAZAAAAA0AAAAAUAAAAFAAAABQAAAAU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OABAABFLAAA4CkAABAAAAAmAAAACAAAAIMAAAAAAAAA"/>
              </a:ext>
            </a:extLst>
          </p:cNvSpPr>
          <p:nvPr>
            <p:ph idx="1"/>
          </p:nvPr>
        </p:nvSpPr>
        <p:spPr>
          <a:xfrm>
            <a:off x="508000" y="304800"/>
            <a:ext cx="6688455" cy="6502400"/>
          </a:xfrm>
        </p:spPr>
        <p:txBody>
          <a:bodyPr vert="vert" wrap="square" lIns="50800" tIns="50800" rIns="50800" bIns="50800" numCol="1" spcCol="215900" anchor="t">
            <a:prstTxWarp prst="textNoShape">
              <a:avLst/>
            </a:prstTxWarp>
          </a:bodyPr>
          <a:lstStyle/>
          <a:p>
            <a:pPr/>
            <a:r>
              <a:t>Click to edit Master text styles</a:t>
            </a:r>
          </a:p>
          <a:p>
            <a:pPr lvl="1"/>
            <a:r>
              <a:t>Second level</a:t>
            </a:r>
          </a:p>
          <a:p>
            <a:pPr lvl="2"/>
            <a:r>
              <a:t>Third level</a:t>
            </a:r>
          </a:p>
          <a:p>
            <a:pPr lvl="3"/>
            <a:r>
              <a:t>Fourth level</a:t>
            </a:r>
          </a:p>
          <a:p>
            <a:pPr lvl="4"/>
            <a:r>
              <a:t>Fifth level</a:t>
            </a:r>
          </a:p>
        </p:txBody>
      </p:sp>
      <p:sp>
        <p:nvSpPr>
          <p:cNvPr id="4" name="ZoneNuméroDiapositive1"/>
          <p:cNvSpPr>
            <a:spLocks noGrp="1" noChangeArrowheads="1"/>
            <a:extLst>
              <a:ext uri="smNativeData">
                <pr:smNativeData xmlns:pr="smNativeData" xmlns="smNativeData" val="SMDATA_15_e8ff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43A0C1B8-F6AE-F537-E018-00628F561655}" type="slidenum">
              <a:t>{N°}</a:t>
            </a:fld>
          </a:p>
        </p:txBody>
      </p:sp>
    </p:spTree>
  </p:cSld>
  <p:clrMapOvr>
    <a:masterClrMapping/>
  </p:clrMapOvr>
</p:sldLayout>
</file>

<file path=ppt/slideLayouts/slideLayout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secHead">
  <p:cSld name="Section header">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8AQAAB8eAAAQOgAAbicAAAAAAAAmAAAACAAAAIGAAAAAAAAA"/>
              </a:ext>
            </a:extLst>
          </p:cNvSpPr>
          <p:nvPr>
            <p:ph type="title"/>
          </p:nvPr>
        </p:nvSpPr>
        <p:spPr>
          <a:xfrm>
            <a:off x="802640" y="4896485"/>
            <a:ext cx="8636000" cy="1513205"/>
          </a:xfrm>
        </p:spPr>
        <p:txBody>
          <a:bodyPr vert="horz" wrap="square" lIns="0" tIns="0" rIns="0" bIns="0" numCol="1" spcCol="215900" anchor="t">
            <a:prstTxWarp prst="textNoShape">
              <a:avLst/>
            </a:prstTxWarp>
          </a:bodyPr>
          <a:lstStyle>
            <a:lvl1pPr marL="0" marR="0" indent="-12700" algn="ctr" defTabSz="457200">
              <a:lnSpc>
                <a:spcPts val="7600"/>
              </a:lnSpc>
              <a:spcBef>
                <a:spcPts val="200"/>
              </a:spcBef>
              <a:spcAft>
                <a:spcPts val="0"/>
              </a:spcAft>
              <a:buNone/>
              <a:tabLst>
                <a:tab pos="977900" algn="l"/>
              </a:tabLst>
              <a:defRPr sz="6400" b="0" i="0" u="none" strike="noStrike" kern="1" cap="none" spc="0" baseline="0">
                <a:solidFill>
                  <a:srgbClr val="000000"/>
                </a:solidFill>
                <a:effectLst/>
                <a:latin typeface="Calibri" pitchFamily="2" charset="0"/>
                <a:ea typeface="Calibri" pitchFamily="2" charset="0"/>
                <a:cs typeface="Calibri" pitchFamily="2" charset="0"/>
              </a:defRPr>
            </a:lvl1pPr>
          </a:lstStyle>
          <a:p>
            <a:pPr/>
            <a:r>
              <a:t>Title Text</a:t>
            </a:r>
          </a:p>
        </p:txBody>
      </p:sp>
      <p:sp>
        <p:nvSpPr>
          <p:cNvPr id="3" name="SlideText1"/>
          <p:cNvSpPr>
            <a:spLocks noGrp="1" noChangeArrowheads="1"/>
            <a:extLst>
              <a:ext uri="smNativeData">
                <pr:smNativeData xmlns:pr="smNativeData" xmlns="smNativeData" val="SMDATA_15_e8ffYhMAAAAlAAAAZAAAAA0AAAAAUAAAAFAAAABQAAAAU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8AQAAN4TAAAQOgAAHx4AAAAAAAAmAAAACAAAAIGAAAAAAAAA"/>
              </a:ext>
            </a:extLst>
          </p:cNvSpPr>
          <p:nvPr>
            <p:ph idx="1"/>
          </p:nvPr>
        </p:nvSpPr>
        <p:spPr>
          <a:xfrm>
            <a:off x="802640" y="3229610"/>
            <a:ext cx="8636000" cy="1666875"/>
          </a:xfrm>
        </p:spPr>
        <p:txBody>
          <a:bodyPr vert="horz" wrap="square" lIns="50800" tIns="50800" rIns="50800" bIns="50800" numCol="1" spcCol="215900" anchor="b">
            <a:prstTxWarp prst="textNoShape">
              <a:avLst/>
            </a:prstTxWarp>
          </a:bodyPr>
          <a:lstStyle>
            <a:lvl1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1pPr>
            <a:lvl2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2pPr>
            <a:lvl3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3pPr>
            <a:lvl4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4pPr>
            <a:lvl5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lideNumberArea1"/>
          <p:cNvSpPr>
            <a:spLocks noGrp="1" noChangeArrowheads="1"/>
            <a:extLst>
              <a:ext uri="smNativeData">
                <pr:smNativeData xmlns:pr="smNativeData" xmlns="smNativeData" val="SMDATA_15_e8ff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45C429D6-98A8-91DF-E67C-6E8A6732103B}" type="slidenum">
              <a:t>{N°}</a:t>
            </a:fld>
          </a:p>
        </p:txBody>
      </p:sp>
    </p:spTree>
  </p:cSld>
  <p:clrMapOvr>
    <a:masterClrMapping/>
  </p:clrMapOvr>
  <p:hf hdr="0" ftr="0" dt="0"/>
</p:sldLayout>
</file>

<file path=ppt/slideLayouts/slideLayout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ColTx">
  <p:cSld name="Title and two contents">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e8ff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7AQAABgBAAA8NwAACAcAABAAAAAmAAAACAAAAAAAAAAAAAAA"/>
              </a:ext>
            </a:extLst>
          </p:cNvSpPr>
          <p:nvPr>
            <p:ph type="title"/>
          </p:nvPr>
        </p:nvSpPr>
        <p:spPr/>
        <p:txBody>
          <a:bodyPr/>
          <a:lstStyle/>
          <a:p>
            <a:pPr marL="0" marR="0" indent="-12700" algn="ctr" defTabSz="457200">
              <a:lnSpc>
                <a:spcPts val="7600"/>
              </a:lnSpc>
              <a:spcBef>
                <a:spcPts val="200"/>
              </a:spcBef>
              <a:spcAft>
                <a:spcPts val="0"/>
              </a:spcAft>
              <a:buNone/>
              <a:tabLst>
                <a:tab pos="977900" algn="l"/>
              </a:tabLst>
            </a:pPr>
            <a:r>
              <a:t>Title Text</a:t>
            </a:r>
          </a:p>
        </p:txBody>
      </p:sp>
      <p:sp>
        <p:nvSpPr>
          <p:cNvPr id="3" name="SlideText1"/>
          <p:cNvSpPr>
            <a:spLocks noGrp="1" noChangeArrowheads="1"/>
            <a:extLst>
              <a:ext uri="smNativeData">
                <pr:smNativeData xmlns:pr="smNativeData" xmlns="smNativeData" val="SMDATA_15_e8ff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PAKAAC7HgAA4CkAAAAAAAAmAAAACAAAAAGAAAAAAAAA"/>
              </a:ext>
            </a:extLst>
          </p:cNvSpPr>
          <p:nvPr>
            <p:ph idx="1"/>
          </p:nvPr>
        </p:nvSpPr>
        <p:spPr>
          <a:xfrm>
            <a:off x="508000" y="1778000"/>
            <a:ext cx="4487545" cy="5029200"/>
          </a:xfrm>
        </p:spPr>
        <p:txBody>
          <a:bodyPr/>
          <a:lstStyle>
            <a:lvl1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1pPr>
            <a:lvl2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2pPr>
            <a:lvl3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3pPr>
            <a:lvl4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4pPr>
            <a:lvl5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lideText2"/>
          <p:cNvSpPr>
            <a:spLocks noGrp="1" noChangeArrowheads="1"/>
            <a:extLst>
              <a:ext uri="smNativeData">
                <pr:smNativeData xmlns:pr="smNativeData" xmlns="smNativeData" val="SMDATA_15_e8ff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R8AAPAKAABgOwAA4CkAABAAAAAmAAAACAAAAAEAAAAAAAAA"/>
              </a:ext>
            </a:extLst>
          </p:cNvSpPr>
          <p:nvPr>
            <p:ph idx="2"/>
          </p:nvPr>
        </p:nvSpPr>
        <p:spPr>
          <a:xfrm>
            <a:off x="5164455" y="1778000"/>
            <a:ext cx="4487545" cy="5029200"/>
          </a:xfrm>
        </p:spPr>
        <p:txBody>
          <a:bodyPr/>
          <a:lstStyle/>
          <a:p>
            <a:pPr/>
            <a:r>
              <a:t>Click to edit Master text styles</a:t>
            </a:r>
          </a:p>
          <a:p>
            <a:pPr lvl="1"/>
            <a:r>
              <a:t>Second level</a:t>
            </a:r>
          </a:p>
          <a:p>
            <a:pPr lvl="2"/>
            <a:r>
              <a:t>Third level</a:t>
            </a:r>
          </a:p>
          <a:p>
            <a:pPr lvl="3"/>
            <a:r>
              <a:t>Fourth level</a:t>
            </a:r>
          </a:p>
          <a:p>
            <a:pPr lvl="4"/>
            <a:r>
              <a:t>Fifth level</a:t>
            </a:r>
          </a:p>
        </p:txBody>
      </p:sp>
      <p:sp>
        <p:nvSpPr>
          <p:cNvPr id="5" name="SlideNumberArea1"/>
          <p:cNvSpPr>
            <a:spLocks noGrp="1" noChangeArrowheads="1"/>
            <a:extLst>
              <a:ext uri="smNativeData">
                <pr:smNativeData xmlns:pr="smNativeData" xmlns="smNativeData" val="SMDATA_15_e8ff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1BD30232-7CF6-86F4-B86B-8AA14C254EDF}" type="slidenum">
              <a:t>{N°}</a:t>
            </a:fld>
          </a:p>
        </p:txBody>
      </p:sp>
    </p:spTree>
  </p:cSld>
  <p:clrMapOvr>
    <a:masterClrMapping/>
  </p:clrMapOvr>
  <p:hf hdr="0" ftr="0" dt="0"/>
</p:sldLayout>
</file>

<file path=ppt/slideLayouts/slideLayout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TxTwoObj">
  <p:cSld name="Comparis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e8ff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7AQAABgBAAA8NwAACAcAABAAAAAmAAAACAAAAAAAAAAAAAAA"/>
              </a:ext>
            </a:extLst>
          </p:cNvSpPr>
          <p:nvPr>
            <p:ph type="title"/>
          </p:nvPr>
        </p:nvSpPr>
        <p:spPr/>
        <p:txBody>
          <a:bodyPr/>
          <a:lstStyle/>
          <a:p>
            <a:pPr marL="0" marR="0" indent="-12700" algn="ctr" defTabSz="457200">
              <a:lnSpc>
                <a:spcPts val="7600"/>
              </a:lnSpc>
              <a:spcBef>
                <a:spcPts val="200"/>
              </a:spcBef>
              <a:spcAft>
                <a:spcPts val="0"/>
              </a:spcAft>
              <a:buNone/>
              <a:tabLst>
                <a:tab pos="977900" algn="l"/>
              </a:tabLst>
            </a:pPr>
            <a:r>
              <a:t>Title Text</a:t>
            </a:r>
          </a:p>
        </p:txBody>
      </p:sp>
      <p:sp>
        <p:nvSpPr>
          <p:cNvPr id="3" name="SlideText2"/>
          <p:cNvSpPr>
            <a:spLocks noGrp="1" noChangeArrowheads="1"/>
            <a:extLst>
              <a:ext uri="smNativeData">
                <pr:smNativeData xmlns:pr="smNativeData" xmlns="smNativeData" val="SMDATA_15_e8ffYhMAAAAlAAAAZAAAAA0AAAAAUAAAAFAAAABQAAAAU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H4KAAC9HgAA3Q4AAAAAAAAmAAAACAAAAIGAAAAAAAAA"/>
              </a:ext>
            </a:extLst>
          </p:cNvSpPr>
          <p:nvPr>
            <p:ph idx="1"/>
          </p:nvPr>
        </p:nvSpPr>
        <p:spPr>
          <a:xfrm>
            <a:off x="508000" y="1705610"/>
            <a:ext cx="4488815" cy="710565"/>
          </a:xfrm>
        </p:spPr>
        <p:txBody>
          <a:bodyPr vert="horz" wrap="square" lIns="50800" tIns="50800" rIns="50800" bIns="50800" numCol="1" spcCol="215900" anchor="b">
            <a:prstTxWarp prst="textNoShape">
              <a:avLst/>
            </a:prstTxWarp>
          </a:bodyPr>
          <a:lstStyle>
            <a:lvl1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1pPr>
            <a:lvl2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2pPr>
            <a:lvl3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3pPr>
            <a:lvl4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4pPr>
            <a:lvl5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lideText1"/>
          <p:cNvSpPr>
            <a:spLocks noGrp="1" noChangeArrowheads="1"/>
            <a:extLst>
              <a:ext uri="smNativeData">
                <pr:smNativeData xmlns:pr="smNativeData" xmlns="smNativeData" val="SMDATA_15_e8ff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N0OAAC9HgAA4CkAABAAAAAmAAAACAAAAAEAAAAAAAAA"/>
              </a:ext>
            </a:extLst>
          </p:cNvSpPr>
          <p:nvPr>
            <p:ph idx="2"/>
          </p:nvPr>
        </p:nvSpPr>
        <p:spPr>
          <a:xfrm>
            <a:off x="508000" y="2416175"/>
            <a:ext cx="4488815" cy="4391025"/>
          </a:xfrm>
        </p:spPr>
        <p:txBody>
          <a:bodyPr/>
          <a:lstStyle/>
          <a:p>
            <a:pPr/>
            <a:r>
              <a:t>Click to edit Master text styles</a:t>
            </a:r>
          </a:p>
          <a:p>
            <a:pPr lvl="1"/>
            <a:r>
              <a:t>Second level</a:t>
            </a:r>
          </a:p>
          <a:p>
            <a:pPr lvl="2"/>
            <a:r>
              <a:t>Third level</a:t>
            </a:r>
          </a:p>
          <a:p>
            <a:pPr lvl="3"/>
            <a:r>
              <a:t>Fourth level</a:t>
            </a:r>
          </a:p>
          <a:p>
            <a:pPr lvl="4"/>
            <a:r>
              <a:t>Fifth level</a:t>
            </a:r>
          </a:p>
        </p:txBody>
      </p:sp>
      <p:sp>
        <p:nvSpPr>
          <p:cNvPr id="5" name="SlideText4"/>
          <p:cNvSpPr>
            <a:spLocks noGrp="1" noChangeArrowheads="1"/>
            <a:extLst>
              <a:ext uri="smNativeData">
                <pr:smNativeData xmlns:pr="smNativeData" xmlns="smNativeData" val="SMDATA_15_e8ffYhMAAAAlAAAAZAAAAA8AAAAAUAAAAFAAAABQAAAAU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x8AAH4KAABgOwAA3Q4AABAAAAAmAAAACAAAAIEAAAAAAAAA"/>
              </a:ext>
            </a:extLst>
          </p:cNvSpPr>
          <p:nvPr>
            <p:ph idx="3"/>
          </p:nvPr>
        </p:nvSpPr>
        <p:spPr>
          <a:xfrm>
            <a:off x="5163185" y="1705610"/>
            <a:ext cx="4488815" cy="710565"/>
          </a:xfrm>
        </p:spPr>
        <p:txBody>
          <a:bodyPr vert="horz" wrap="square" lIns="50800" tIns="50800" rIns="50800" bIns="50800" numCol="1" spcCol="215900" anchor="b">
            <a:prstTxWarp prst="textNoShape">
              <a:avLst/>
            </a:prstTxWarp>
          </a:bodyPr>
          <a:lstStyle/>
          <a:p>
            <a:pPr/>
            <a:r>
              <a:t>Click to edit Master text styles</a:t>
            </a:r>
          </a:p>
        </p:txBody>
      </p:sp>
      <p:sp>
        <p:nvSpPr>
          <p:cNvPr id="6" name="SlideText3"/>
          <p:cNvSpPr>
            <a:spLocks noGrp="1" noChangeArrowheads="1"/>
            <a:extLst>
              <a:ext uri="smNativeData">
                <pr:smNativeData xmlns:pr="smNativeData" xmlns="smNativeData" val="SMDATA_15_e8ff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x8AAN0OAABgOwAA4CkAABAAAAAmAAAACAAAAAEAAAAAAAAA"/>
              </a:ext>
            </a:extLst>
          </p:cNvSpPr>
          <p:nvPr>
            <p:ph idx="4"/>
          </p:nvPr>
        </p:nvSpPr>
        <p:spPr>
          <a:xfrm>
            <a:off x="5163185" y="2416175"/>
            <a:ext cx="4488815" cy="4391025"/>
          </a:xfrm>
        </p:spPr>
        <p:txBody>
          <a:bodyPr/>
          <a:lstStyle/>
          <a:p>
            <a:pPr/>
            <a:r>
              <a:t>Click to edit Master text styles</a:t>
            </a:r>
          </a:p>
          <a:p>
            <a:pPr lvl="1"/>
            <a:r>
              <a:t>Second level</a:t>
            </a:r>
          </a:p>
          <a:p>
            <a:pPr lvl="2"/>
            <a:r>
              <a:t>Third level</a:t>
            </a:r>
          </a:p>
          <a:p>
            <a:pPr lvl="3"/>
            <a:r>
              <a:t>Fourth level</a:t>
            </a:r>
          </a:p>
          <a:p>
            <a:pPr lvl="4"/>
            <a:r>
              <a:t>Fifth level</a:t>
            </a:r>
          </a:p>
        </p:txBody>
      </p:sp>
      <p:sp>
        <p:nvSpPr>
          <p:cNvPr id="7" name="SlideNumberArea1"/>
          <p:cNvSpPr>
            <a:spLocks noGrp="1" noChangeArrowheads="1"/>
            <a:extLst>
              <a:ext uri="smNativeData">
                <pr:smNativeData xmlns:pr="smNativeData" xmlns="smNativeData" val="SMDATA_15_e8ff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1725EC91-DFFA-701A-B49D-294FA2D3427C}" type="slidenum">
              <a:t>{N°}</a:t>
            </a:fld>
          </a:p>
        </p:txBody>
      </p:sp>
    </p:spTree>
  </p:cSld>
  <p:clrMapOvr>
    <a:masterClrMapping/>
  </p:clrMapOvr>
  <p:hf hdr="0" ftr="0" dt="0"/>
</p:sldLayout>
</file>

<file path=ppt/slideLayouts/slideLayout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cSld name="Title only">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e8ff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7AQAABgBAAA8NwAACAcAABAAAAAmAAAACAAAAAAAAAAAAAAA"/>
              </a:ext>
            </a:extLst>
          </p:cNvSpPr>
          <p:nvPr>
            <p:ph type="title"/>
          </p:nvPr>
        </p:nvSpPr>
        <p:spPr/>
        <p:txBody>
          <a:bodyPr/>
          <a:lstStyle/>
          <a:p>
            <a:pPr marL="0" marR="0" indent="-12700" algn="ctr" defTabSz="457200">
              <a:lnSpc>
                <a:spcPts val="7600"/>
              </a:lnSpc>
              <a:spcBef>
                <a:spcPts val="200"/>
              </a:spcBef>
              <a:spcAft>
                <a:spcPts val="0"/>
              </a:spcAft>
              <a:buNone/>
              <a:tabLst>
                <a:tab pos="977900" algn="l"/>
              </a:tabLst>
            </a:pPr>
            <a:r>
              <a:t>Title Text</a:t>
            </a:r>
          </a:p>
        </p:txBody>
      </p:sp>
      <p:sp>
        <p:nvSpPr>
          <p:cNvPr id="3" name="SlideNumberArea1"/>
          <p:cNvSpPr>
            <a:spLocks noGrp="1" noChangeArrowheads="1"/>
            <a:extLst>
              <a:ext uri="smNativeData">
                <pr:smNativeData xmlns:pr="smNativeData" xmlns="smNativeData" val="SMDATA_15_e8ff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6F797578-3682-2C83-CCC1-C0D63B8F3A95}" type="slidenum">
              <a:t/>
            </a:fld>
          </a:p>
        </p:txBody>
      </p:sp>
    </p:spTree>
  </p:cSld>
  <p:clrMapOvr>
    <a:masterClrMapping/>
  </p:clrMapOvr>
  <p:hf hdr="0" ftr="0" dt="0"/>
</p:sldLayout>
</file>

<file path=ppt/slideLayouts/slideLayout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Blank">
    <p:spTree>
      <p:nvGrpSpPr>
        <p:cNvPr id="1" name=""/>
        <p:cNvGrpSpPr/>
        <p:nvPr/>
      </p:nvGrpSpPr>
      <p:grpSpPr>
        <a:xfrm>
          <a:off x="0" y="0"/>
          <a:ext cx="0" cy="0"/>
          <a:chOff x="0" y="0"/>
          <a:chExt cx="0" cy="0"/>
        </a:xfrm>
      </p:grpSpPr>
      <p:sp>
        <p:nvSpPr>
          <p:cNvPr id="2" name="SlideNumberArea1"/>
          <p:cNvSpPr>
            <a:spLocks noGrp="1" noChangeArrowheads="1"/>
            <a:extLst>
              <a:ext uri="smNativeData">
                <pr:smNativeData xmlns:pr="smNativeData" xmlns="smNativeData" val="SMDATA_15_e8ff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0869D6A3-EDE5-3C20-ABD1-1B75989F5D4E}" type="slidenum">
              <a:t/>
            </a:fld>
          </a:p>
        </p:txBody>
      </p:sp>
    </p:spTree>
  </p:cSld>
  <p:clrMapOvr>
    <a:masterClrMapping/>
  </p:clrMapOvr>
  <p:hf hdr="0" ftr="0" dt="0"/>
</p:sldLayout>
</file>

<file path=ppt/slideLayouts/slideLayout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Tx">
  <p:cSld name="Content with capti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e8ff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IAMAAN4BAACwFwAA0AkAABAAAAAmAAAACAAAAAGAAAAAAAAA"/>
              </a:ext>
            </a:extLst>
          </p:cNvSpPr>
          <p:nvPr>
            <p:ph type="title"/>
          </p:nvPr>
        </p:nvSpPr>
        <p:spPr>
          <a:xfrm>
            <a:off x="508000" y="303530"/>
            <a:ext cx="3342640" cy="1291590"/>
          </a:xfrm>
        </p:spPr>
        <p:txBody>
          <a:bodyPr/>
          <a:lstStyle>
            <a:lvl1pPr marL="0" marR="0" indent="-12700" algn="ctr" defTabSz="457200">
              <a:lnSpc>
                <a:spcPts val="7600"/>
              </a:lnSpc>
              <a:spcBef>
                <a:spcPts val="200"/>
              </a:spcBef>
              <a:spcAft>
                <a:spcPts val="0"/>
              </a:spcAft>
              <a:buNone/>
              <a:tabLst>
                <a:tab pos="977900" algn="l"/>
              </a:tabLst>
              <a:defRPr sz="6400" b="0" i="0" u="none" strike="noStrike" kern="1" cap="none" spc="0" baseline="0">
                <a:solidFill>
                  <a:srgbClr val="000000"/>
                </a:solidFill>
                <a:effectLst/>
                <a:latin typeface="Calibri" pitchFamily="2" charset="0"/>
                <a:ea typeface="Calibri" pitchFamily="2" charset="0"/>
                <a:cs typeface="Calibri" pitchFamily="2" charset="0"/>
              </a:defRPr>
            </a:lvl1pPr>
          </a:lstStyle>
          <a:p>
            <a:pPr/>
            <a:r>
              <a:t>Title Text</a:t>
            </a:r>
          </a:p>
        </p:txBody>
      </p:sp>
      <p:sp>
        <p:nvSpPr>
          <p:cNvPr id="3" name="SlideText1"/>
          <p:cNvSpPr>
            <a:spLocks noGrp="1" noChangeArrowheads="1"/>
            <a:extLst>
              <a:ext uri="smNativeData">
                <pr:smNativeData xmlns:pr="smNativeData" xmlns="smNativeData" val="SMDATA_15_e8ff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0aEl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BgAAN4BAABgOwAA4CkAAAAAAAAmAAAACAAAAAGAAAAAAAAA"/>
              </a:ext>
            </a:extLst>
          </p:cNvSpPr>
          <p:nvPr>
            <p:ph idx="1"/>
          </p:nvPr>
        </p:nvSpPr>
        <p:spPr>
          <a:xfrm>
            <a:off x="3972560" y="303530"/>
            <a:ext cx="5679440" cy="6503670"/>
          </a:xfrm>
        </p:spPr>
        <p:txBody>
          <a:bodyPr/>
          <a:lstStyle>
            <a:lvl1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1pPr>
            <a:lvl2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2pPr>
            <a:lvl3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3pPr>
            <a:lvl4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4pPr>
            <a:lvl5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lideText2"/>
          <p:cNvSpPr>
            <a:spLocks noGrp="1" noChangeArrowheads="1"/>
            <a:extLst>
              <a:ext uri="smNativeData">
                <pr:smNativeData xmlns:pr="smNativeData" xmlns="smNativeData" val="SMDATA_15_e8ff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86B+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NAJAACwFwAA4CkAABAAAAAmAAAACAAAAAEAAAAAAAAA"/>
              </a:ext>
            </a:extLst>
          </p:cNvSpPr>
          <p:nvPr>
            <p:ph idx="2"/>
          </p:nvPr>
        </p:nvSpPr>
        <p:spPr>
          <a:xfrm>
            <a:off x="508000" y="1595120"/>
            <a:ext cx="3342640" cy="5212080"/>
          </a:xfrm>
        </p:spPr>
        <p:txBody>
          <a:bodyPr/>
          <a:lstStyle/>
          <a:p>
            <a:pPr/>
            <a:r>
              <a:t>Click to edit Master text styles</a:t>
            </a:r>
          </a:p>
        </p:txBody>
      </p:sp>
      <p:sp>
        <p:nvSpPr>
          <p:cNvPr id="5" name="SlideNumberArea1"/>
          <p:cNvSpPr>
            <a:spLocks noGrp="1" noChangeArrowheads="1"/>
            <a:extLst>
              <a:ext uri="smNativeData">
                <pr:smNativeData xmlns:pr="smNativeData" xmlns="smNativeData" val="SMDATA_15_e8ff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EWiQ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71577374-3A9C-0285-D2EF-CCD03DA12499}" type="slidenum">
              <a:t>{N°}</a:t>
            </a:fld>
          </a:p>
        </p:txBody>
      </p:sp>
    </p:spTree>
  </p:cSld>
  <p:clrMapOvr>
    <a:masterClrMapping/>
  </p:clrMapOvr>
  <p:hf hdr="0" ftr="0" dt="0"/>
</p:sldLayout>
</file>

<file path=ppt/slideLayouts/slideLayout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picTx">
  <p:cSld name="Picture with capti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e8ff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dr58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QAwAANAgAADAMQAAryQAAAAAAAAmAAAACAAAAAGAAAAAAAAA"/>
              </a:ext>
            </a:extLst>
          </p:cNvSpPr>
          <p:nvPr>
            <p:ph type="title"/>
          </p:nvPr>
        </p:nvSpPr>
        <p:spPr>
          <a:xfrm>
            <a:off x="1991360" y="5334000"/>
            <a:ext cx="6096000" cy="629285"/>
          </a:xfrm>
        </p:spPr>
        <p:txBody>
          <a:bodyPr/>
          <a:lstStyle>
            <a:lvl1pPr marL="0" marR="0" indent="-12700" algn="ctr" defTabSz="457200">
              <a:lnSpc>
                <a:spcPts val="7600"/>
              </a:lnSpc>
              <a:spcBef>
                <a:spcPts val="200"/>
              </a:spcBef>
              <a:spcAft>
                <a:spcPts val="0"/>
              </a:spcAft>
              <a:buNone/>
              <a:tabLst>
                <a:tab pos="977900" algn="l"/>
              </a:tabLst>
              <a:defRPr sz="6400" b="0" i="0" u="none" strike="noStrike" kern="1" cap="none" spc="0" baseline="0">
                <a:solidFill>
                  <a:srgbClr val="000000"/>
                </a:solidFill>
                <a:effectLst/>
                <a:latin typeface="Calibri" pitchFamily="2" charset="0"/>
                <a:ea typeface="Calibri" pitchFamily="2" charset="0"/>
                <a:cs typeface="Calibri" pitchFamily="2" charset="0"/>
              </a:defRPr>
            </a:lvl1pPr>
          </a:lstStyle>
          <a:p>
            <a:pPr/>
            <a:r>
              <a:t>Title Text</a:t>
            </a:r>
          </a:p>
        </p:txBody>
      </p:sp>
      <p:sp>
        <p:nvSpPr>
          <p:cNvPr id="3" name="SlideText1"/>
          <p:cNvSpPr>
            <a:spLocks noGrp="1" noChangeArrowheads="1"/>
            <a:extLst>
              <a:ext uri="smNativeData">
                <pr:smNativeData xmlns:pr="smNativeData" xmlns="smNativeData" val="SMDATA_15_e8ff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RUA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AwAADEEAADAMQAAUSAAAAAAAAAmAAAACAAAAAGAAAAAAAAA"/>
              </a:ext>
            </a:extLst>
          </p:cNvSpPr>
          <p:nvPr>
            <p:ph idx="1"/>
          </p:nvPr>
        </p:nvSpPr>
        <p:spPr>
          <a:xfrm>
            <a:off x="1991360" y="681355"/>
            <a:ext cx="6096000" cy="4572000"/>
          </a:xfrm>
        </p:spPr>
        <p:txBody>
          <a:bodyPr/>
          <a:lstStyle>
            <a:lvl1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1pPr>
            <a:lvl2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2pPr>
            <a:lvl3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3pPr>
            <a:lvl4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4pPr>
            <a:lvl5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lideText2"/>
          <p:cNvSpPr>
            <a:spLocks noGrp="1" noChangeArrowheads="1"/>
            <a:extLst>
              <a:ext uri="smNativeData">
                <pr:smNativeData xmlns:pr="smNativeData" xmlns="smNativeData" val="SMDATA_15_e8ff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VqA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AwAAK8kAADAMQAAMCoAABAAAAAmAAAACAAAAAEAAAAAAAAA"/>
              </a:ext>
            </a:extLst>
          </p:cNvSpPr>
          <p:nvPr>
            <p:ph idx="2"/>
          </p:nvPr>
        </p:nvSpPr>
        <p:spPr>
          <a:xfrm>
            <a:off x="1991360" y="5963285"/>
            <a:ext cx="6096000" cy="894715"/>
          </a:xfrm>
        </p:spPr>
        <p:txBody>
          <a:bodyPr/>
          <a:lstStyle/>
          <a:p>
            <a:pPr/>
            <a:r>
              <a:t>Click to edit Master text styles</a:t>
            </a:r>
          </a:p>
        </p:txBody>
      </p:sp>
      <p:sp>
        <p:nvSpPr>
          <p:cNvPr id="5" name="SlideNumberArea1"/>
          <p:cNvSpPr>
            <a:spLocks noGrp="1" noChangeArrowheads="1"/>
            <a:extLst>
              <a:ext uri="smNativeData">
                <pr:smNativeData xmlns:pr="smNativeData" xmlns="smNativeData" val="SMDATA_15_e8ff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t7A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00DDDC00-4EED-882A-A365-B87F922B55ED}" type="slidenum">
              <a:t>{N°}</a:t>
            </a:fld>
          </a:p>
        </p:txBody>
      </p:sp>
    </p:spTree>
  </p:cSld>
  <p:clrMapOvr>
    <a:masterClrMapping/>
  </p:clrMapOvr>
  <p:hf hdr="0" ftr="0" dt="0"/>
</p:sldLayout>
</file>

<file path=ppt/slideMasters/_rels/slideMaster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_rels/slideMaster2.xml.rels><?xml version="1.0" encoding="UTF-8" standalone="yes" ?>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theme" Target="../theme/theme3.xml"/></Relationships>
</file>

<file path=ppt/slideMasters/slideMaster1.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noChangeArrowheads="1"/>
            <a:extLst>
              <a:ext uri="smNativeData">
                <pr:smNativeData xmlns:pr="smNativeData" xmlns="smNativeData" val="SMDATA_15_e8ff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7AQAABgBAAA8NwAACAcAABAAAAAmAAAACAAAAP//////////"/>
              </a:ext>
            </a:extLst>
          </p:cNvSpPr>
          <p:nvPr>
            <p:ph type="title"/>
          </p:nvPr>
        </p:nvSpPr>
        <p:spPr>
          <a:xfrm>
            <a:off x="800100" y="177800"/>
            <a:ext cx="8178800" cy="965200"/>
          </a:xfrm>
          <a:prstGeom prst="rect">
            <a:avLst/>
          </a:prstGeom>
          <a:solidFill>
            <a:srgbClr val="CCCCCC"/>
          </a:solidFill>
          <a:ln>
            <a:noFill/>
          </a:ln>
          <a:effectLst/>
        </p:spPr>
        <p:txBody>
          <a:bodyPr vert="horz" wrap="square" lIns="0" tIns="0" rIns="0" bIns="0" numCol="1" spcCol="215900" anchor="b">
            <a:prstTxWarp prst="textNoShape">
              <a:avLst/>
            </a:prstTxWarp>
          </a:bodyPr>
          <a:lstStyle/>
          <a:p>
            <a:pPr/>
            <a:r>
              <a:t>Title Text</a:t>
            </a:r>
          </a:p>
        </p:txBody>
      </p:sp>
      <p:sp>
        <p:nvSpPr>
          <p:cNvPr id="3" name="Shape 3"/>
          <p:cNvSpPr>
            <a:spLocks noGrp="1" noChangeArrowheads="1"/>
            <a:extLst>
              <a:ext uri="smNativeData">
                <pr:smNativeData xmlns:pr="smNativeData" xmlns="smNativeData" val="SMDATA_15_e8ff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D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FwmAABoOAAAPC0AAAAAAAAmAAAACAAAAP//////////"/>
              </a:ext>
            </a:extLst>
          </p:cNvSpPr>
          <p:nvPr>
            <p:ph type="body" idx="1"/>
          </p:nvPr>
        </p:nvSpPr>
        <p:spPr>
          <a:xfrm>
            <a:off x="990600" y="6235700"/>
            <a:ext cx="8178800" cy="1117600"/>
          </a:xfrm>
          <a:prstGeom prst="rect">
            <a:avLst/>
          </a:prstGeom>
          <a:noFill/>
          <a:ln>
            <a:noFill/>
          </a:ln>
          <a:effectLst/>
        </p:spPr>
        <p:txBody>
          <a:bodyPr vert="horz" wrap="square" lIns="50800" tIns="50800" rIns="50800" bIns="50800" numCol="1" spcCol="215900" anchor="t">
            <a:prstTxWarp prst="textNoShape">
              <a:avLst/>
            </a:prstTxWarp>
          </a:bodyPr>
          <a:lstStyle/>
          <a:p>
            <a:pPr/>
            <a:r>
              <a:t>Body Level One</a:t>
            </a:r>
          </a:p>
          <a:p>
            <a:pPr lvl="1"/>
            <a:r>
              <a:t>Body Level Two</a:t>
            </a:r>
          </a:p>
          <a:p>
            <a:pPr lvl="2"/>
            <a:r>
              <a:t>Body Level Three</a:t>
            </a:r>
          </a:p>
          <a:p>
            <a:pPr lvl="3"/>
            <a:r>
              <a:t>Body Level Four</a:t>
            </a:r>
          </a:p>
          <a:p>
            <a:pPr lvl="4"/>
            <a:r>
              <a:t>Body Level Five</a:t>
            </a:r>
          </a:p>
        </p:txBody>
      </p:sp>
      <p:sp>
        <p:nvSpPr>
          <p:cNvPr id="4" name="Shape 4"/>
          <p:cNvSpPr>
            <a:spLocks noGrp="1" noChangeArrowheads="1"/>
            <a:extLst>
              <a:ext uri="smNativeData">
                <pr:smNativeData xmlns:pr="smNativeData" xmlns="smNativeData" val="SMDATA_15_e8ff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P//////////"/>
              </a:ext>
            </a:extLst>
          </p:cNvSpPr>
          <p:nvPr>
            <p:ph type="sldNum" sz="quarter" idx="2"/>
          </p:nvPr>
        </p:nvSpPr>
        <p:spPr>
          <a:xfrm>
            <a:off x="4940300" y="7251700"/>
            <a:ext cx="266700" cy="279400"/>
          </a:xfrm>
          <a:prstGeom prst="rect">
            <a:avLst/>
          </a:prstGeom>
          <a:noFill/>
          <a:ln>
            <a:noFill/>
          </a:ln>
          <a:effectLst/>
        </p:spPr>
        <p:txBody>
          <a:bodyPr vert="horz" wrap="none" lIns="38100" tIns="38100" rIns="38100" bIns="38100" numCol="1" spcCol="215900" anchor="ctr">
            <a:prstTxWarp prst="textNoShape">
              <a:avLst/>
            </a:prstTxWarp>
          </a:bodyPr>
          <a:lstStyle>
            <a:lvl1pPr algn="ctr" defTabSz="457200">
              <a:lnSpc>
                <a:spcPts val="1600"/>
              </a:lnSpc>
              <a:tabLst>
                <a:tab pos="838200" algn="l"/>
              </a:tabLst>
              <a:defRPr sz="1400" cap="none">
                <a:solidFill>
                  <a:schemeClr val="tx1"/>
                </a:solidFill>
                <a:latin typeface="Gill Sans" pitchFamily="0" charset="0"/>
                <a:ea typeface="蘋果儷中黑" pitchFamily="0" charset="0"/>
                <a:cs typeface="蘋果儷中黑" pitchFamily="0" charset="0"/>
              </a:defRPr>
            </a:lvl1pPr>
          </a:lstStyle>
          <a:p>
            <a:pPr/>
            <a:fld id="{7DC3CB43-0D90-963D-DE7B-FB68853528AE}" type="slidenum">
              <a:t/>
            </a:fld>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marL="0" marR="0" indent="-12700" algn="ctr" defTabSz="457200">
        <a:lnSpc>
          <a:spcPts val="7600"/>
        </a:lnSpc>
        <a:spcBef>
          <a:spcPts val="200"/>
        </a:spcBef>
        <a:spcAft>
          <a:spcPts val="0"/>
        </a:spcAft>
        <a:buNone/>
        <a:tabLst>
          <a:tab pos="977900" algn="l"/>
        </a:tabLst>
        <a:defRPr sz="6400" b="0" i="0" u="none" strike="noStrike" kern="1" cap="none" spc="0" baseline="0">
          <a:solidFill>
            <a:schemeClr val="tx1"/>
          </a:solidFill>
          <a:effectLst/>
          <a:latin typeface="Calibri" pitchFamily="2" charset="0"/>
          <a:ea typeface="Calibri" pitchFamily="2" charset="0"/>
          <a:cs typeface="Calibri" pitchFamily="2" charset="0"/>
        </a:defRPr>
      </a:lvl1pPr>
      <a:lvl2pPr marL="0" marR="0" indent="215900" algn="ctr" defTabSz="457200">
        <a:lnSpc>
          <a:spcPts val="7600"/>
        </a:lnSpc>
        <a:spcBef>
          <a:spcPts val="200"/>
        </a:spcBef>
        <a:spcAft>
          <a:spcPts val="0"/>
        </a:spcAft>
        <a:buNone/>
        <a:tabLst>
          <a:tab pos="977900" algn="l"/>
        </a:tabLst>
        <a:defRPr sz="6400" b="0" i="0" u="none" strike="noStrike" kern="1" cap="none" spc="0" baseline="0">
          <a:solidFill>
            <a:srgbClr val="021EAA"/>
          </a:solidFill>
          <a:effectLst/>
          <a:latin typeface="蘋果儷中黑" pitchFamily="0" charset="0"/>
          <a:ea typeface="蘋果儷中黑" pitchFamily="0" charset="0"/>
          <a:cs typeface="蘋果儷中黑" pitchFamily="0" charset="0"/>
        </a:defRPr>
      </a:lvl2pPr>
      <a:lvl3pPr marL="0" marR="0" indent="444500" algn="ctr" defTabSz="457200">
        <a:lnSpc>
          <a:spcPts val="7600"/>
        </a:lnSpc>
        <a:spcBef>
          <a:spcPts val="200"/>
        </a:spcBef>
        <a:spcAft>
          <a:spcPts val="0"/>
        </a:spcAft>
        <a:buNone/>
        <a:tabLst>
          <a:tab pos="977900" algn="l"/>
        </a:tabLst>
        <a:defRPr sz="6400" b="0" i="0" u="none" strike="noStrike" kern="1" cap="none" spc="0" baseline="0">
          <a:solidFill>
            <a:srgbClr val="021EAA"/>
          </a:solidFill>
          <a:effectLst/>
          <a:latin typeface="蘋果儷中黑" pitchFamily="0" charset="0"/>
          <a:ea typeface="蘋果儷中黑" pitchFamily="0" charset="0"/>
          <a:cs typeface="蘋果儷中黑" pitchFamily="0" charset="0"/>
        </a:defRPr>
      </a:lvl3pPr>
      <a:lvl4pPr marL="0" marR="0" indent="673100" algn="ctr" defTabSz="457200">
        <a:lnSpc>
          <a:spcPts val="7600"/>
        </a:lnSpc>
        <a:spcBef>
          <a:spcPts val="200"/>
        </a:spcBef>
        <a:spcAft>
          <a:spcPts val="0"/>
        </a:spcAft>
        <a:buNone/>
        <a:tabLst>
          <a:tab pos="977900" algn="l"/>
        </a:tabLst>
        <a:defRPr sz="6400" b="0" i="0" u="none" strike="noStrike" kern="1" cap="none" spc="0" baseline="0">
          <a:solidFill>
            <a:srgbClr val="021EAA"/>
          </a:solidFill>
          <a:effectLst/>
          <a:latin typeface="蘋果儷中黑" pitchFamily="0" charset="0"/>
          <a:ea typeface="蘋果儷中黑" pitchFamily="0" charset="0"/>
          <a:cs typeface="蘋果儷中黑" pitchFamily="0" charset="0"/>
        </a:defRPr>
      </a:lvl4pPr>
      <a:lvl5pPr marL="0" marR="0" indent="901700" algn="ctr" defTabSz="457200">
        <a:lnSpc>
          <a:spcPts val="7600"/>
        </a:lnSpc>
        <a:spcBef>
          <a:spcPts val="200"/>
        </a:spcBef>
        <a:spcAft>
          <a:spcPts val="0"/>
        </a:spcAft>
        <a:buNone/>
        <a:tabLst>
          <a:tab pos="977900" algn="l"/>
        </a:tabLst>
        <a:defRPr sz="6400" b="0" i="0" u="none" strike="noStrike" kern="1" cap="none" spc="0" baseline="0">
          <a:solidFill>
            <a:srgbClr val="021EAA"/>
          </a:solidFill>
          <a:effectLst/>
          <a:latin typeface="蘋果儷中黑" pitchFamily="0" charset="0"/>
          <a:ea typeface="蘋果儷中黑" pitchFamily="0" charset="0"/>
          <a:cs typeface="蘋果儷中黑" pitchFamily="0"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9pPr>
    </p:titleStyle>
    <p:bodyStyle>
      <a:lvl1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1pPr>
      <a:lvl2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2pPr>
      <a:lvl3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3pPr>
      <a:lvl4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4pPr>
      <a:lvl5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9pPr>
    </p:bodyStyle>
    <p:otherStyle>
      <a:lvl1pPr marL="0" marR="0" indent="0" algn="ctr" defTabSz="457200">
        <a:lnSpc>
          <a:spcPts val="16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1pPr>
      <a:lvl2pPr marL="0" marR="0" indent="228600" algn="ctr" defTabSz="457200">
        <a:lnSpc>
          <a:spcPts val="16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2pPr>
      <a:lvl3pPr marL="0" marR="0" indent="457200" algn="ctr" defTabSz="457200">
        <a:lnSpc>
          <a:spcPts val="16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3pPr>
      <a:lvl4pPr marL="0" marR="0" indent="685800" algn="ctr" defTabSz="457200">
        <a:lnSpc>
          <a:spcPts val="16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4pPr>
      <a:lvl5pPr marL="0" marR="0" indent="914400" algn="ctr" defTabSz="457200">
        <a:lnSpc>
          <a:spcPts val="16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9pPr>
    </p:otherStyle>
  </p:txStyles>
</p:sldMaster>
</file>

<file path=ppt/slideMasters/slideMaster2.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noChangeArrowheads="1"/>
            <a:extLst>
              <a:ext uri="smNativeData">
                <pr:smNativeData xmlns:pr="smNativeData" xmlns="smNativeData" val="SMDATA_15_e8ff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BgGAABoOAAAyCgAABAAAAAmAAAACAAAAP//////////"/>
              </a:ext>
            </a:extLst>
          </p:cNvSpPr>
          <p:nvPr>
            <p:ph type="body" idx="1"/>
          </p:nvPr>
        </p:nvSpPr>
        <p:spPr>
          <a:xfrm>
            <a:off x="990600" y="990600"/>
            <a:ext cx="8178800" cy="5638800"/>
          </a:xfrm>
          <a:prstGeom prst="rect">
            <a:avLst/>
          </a:prstGeom>
          <a:noFill/>
          <a:ln>
            <a:noFill/>
          </a:ln>
          <a:effectLst/>
        </p:spPr>
        <p:txBody>
          <a:bodyPr vert="horz" wrap="square" lIns="50800" tIns="50800" rIns="50800" bIns="50800" numCol="1" spcCol="215900" anchor="ctr">
            <a:prstTxWarp prst="textNoShape">
              <a:avLst/>
            </a:prstTxWarp>
          </a:bodyPr>
          <a:lstStyle/>
          <a:p>
            <a:pPr/>
            <a:r>
              <a:t>Body Level One</a:t>
            </a:r>
          </a:p>
          <a:p>
            <a:pPr lvl="1"/>
            <a:r>
              <a:t>Body Level Two</a:t>
            </a:r>
          </a:p>
          <a:p>
            <a:pPr lvl="2"/>
            <a:r>
              <a:t>Body Level Three</a:t>
            </a:r>
          </a:p>
          <a:p>
            <a:pPr lvl="3"/>
            <a:r>
              <a:t>Body Level Four</a:t>
            </a:r>
          </a:p>
          <a:p>
            <a:pPr lvl="4"/>
            <a:r>
              <a:t>Body Level Five</a:t>
            </a:r>
          </a:p>
        </p:txBody>
      </p:sp>
      <p:sp>
        <p:nvSpPr>
          <p:cNvPr id="3" name="Shape 3"/>
          <p:cNvSpPr>
            <a:spLocks noGrp="1" noChangeArrowheads="1"/>
            <a:extLst>
              <a:ext uri="smNativeData">
                <pr:smNativeData xmlns:pr="smNativeData" xmlns="smNativeData" val="SMDATA_15_e8ffYhMAAAAlAAAAZAAAAA0AAAAAUAAAAFAAAABQAAAAU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BDO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BAAAAAmAAAACAAAAP//////////"/>
              </a:ext>
            </a:extLst>
          </p:cNvSpPr>
          <p:nvPr>
            <p:ph type="title"/>
          </p:nvPr>
        </p:nvSpPr>
        <p:spPr>
          <a:xfrm>
            <a:off x="1005840" y="215265"/>
            <a:ext cx="8178800" cy="1905000"/>
          </a:xfrm>
          <a:prstGeom prst="rect">
            <a:avLst/>
          </a:prstGeom>
          <a:solidFill>
            <a:srgbClr val="C0C0C0"/>
          </a:solidFill>
          <a:ln>
            <a:noFill/>
          </a:ln>
          <a:effectLst/>
        </p:spPr>
        <p:txBody>
          <a:bodyPr vert="horz" wrap="square" lIns="50800" tIns="50800" rIns="50800" bIns="50800" numCol="1" spcCol="215900" anchor="ctr">
            <a:prstTxWarp prst="textNoShape">
              <a:avLst/>
            </a:prstTxWarp>
          </a:bodyPr>
          <a:lstStyle/>
          <a:p>
            <a:pPr/>
            <a:r>
              <a:t>Title Text</a:t>
            </a:r>
          </a:p>
        </p:txBody>
      </p:sp>
      <p:sp>
        <p:nvSpPr>
          <p:cNvPr id="4" name="Shape 4"/>
          <p:cNvSpPr>
            <a:spLocks noGrp="1" noChangeArrowheads="1"/>
            <a:extLst>
              <a:ext uri="smNativeData">
                <pr:smNativeData xmlns:pr="smNativeData" xmlns="smNativeData" val="SMDATA_15_e8ff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P//////////"/>
              </a:ext>
            </a:extLst>
          </p:cNvSpPr>
          <p:nvPr>
            <p:ph type="sldNum" sz="quarter" idx="2"/>
          </p:nvPr>
        </p:nvSpPr>
        <p:spPr>
          <a:xfrm>
            <a:off x="4927600" y="7226300"/>
            <a:ext cx="292100" cy="304800"/>
          </a:xfrm>
          <a:prstGeom prst="rect">
            <a:avLst/>
          </a:prstGeom>
          <a:noFill/>
          <a:ln>
            <a:noFill/>
          </a:ln>
          <a:effectLst/>
        </p:spPr>
        <p:txBody>
          <a:bodyPr vert="horz" wrap="none" lIns="50800" tIns="50800" rIns="50800" bIns="50800" numCol="1" spcCol="215900" anchor="t">
            <a:prstTxWarp prst="textNoShape">
              <a:avLst/>
            </a:prstTxWarp>
          </a:bodyPr>
          <a:lstStyle>
            <a:lvl1pPr>
              <a:lnSpc>
                <a:spcPct val="100000"/>
              </a:lnSpc>
              <a:defRPr sz="1400" cap="none">
                <a:solidFill>
                  <a:schemeClr val="tx1"/>
                </a:solidFill>
                <a:latin typeface="蘋果儷中黑" pitchFamily="0" charset="0"/>
                <a:ea typeface="蘋果儷中黑" pitchFamily="0" charset="0"/>
                <a:cs typeface="蘋果儷中黑" pitchFamily="0" charset="0"/>
              </a:defRPr>
            </a:lvl1pPr>
          </a:lstStyle>
          <a:p>
            <a:pPr/>
            <a:fld id="{5221EB06-48BF-741D-F199-BE48A5D707EB}" type="slidenum">
              <a:t/>
            </a:fld>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marL="0" marR="0" indent="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Verdana" pitchFamily="1" charset="0"/>
          <a:ea typeface="Verdana" pitchFamily="1" charset="0"/>
          <a:cs typeface="Verdana" pitchFamily="1" charset="0"/>
        </a:defRPr>
      </a:lvl1pPr>
      <a:lvl2pPr marL="0" marR="0" indent="2286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2pPr>
      <a:lvl3pPr marL="0" marR="0" indent="4572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3pPr>
      <a:lvl4pPr marL="0" marR="0" indent="6858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4pPr>
      <a:lvl5pPr marL="0" marR="0" indent="9144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5pPr>
    </p:titleStyle>
    <p:bodyStyle>
      <a:lvl1pPr marL="8890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1pPr>
      <a:lvl2pPr marL="13335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2pPr>
      <a:lvl3pPr marL="17780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3pPr>
      <a:lvl4pPr marL="22225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4pPr>
      <a:lvl5pPr marL="26670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5pPr>
    </p:bodyStyle>
    <p:otherStyle>
      <a:lvl1pPr marL="0" marR="0" indent="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1pPr>
      <a:lvl2pPr marL="0" marR="0" indent="2286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2pPr>
      <a:lvl3pPr marL="0" marR="0" indent="4572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3pPr>
      <a:lvl4pPr marL="0" marR="0" indent="6858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4pPr>
      <a:lvl5pPr marL="0" marR="0" indent="9144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5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15.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16.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7.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9.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23.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4.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25.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26.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27.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28.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29.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30.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32.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33.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 Id="rId3" Type="http://schemas.openxmlformats.org/officeDocument/2006/relationships/image" Target="../media/image21.png"/></Relationships>
</file>

<file path=ppt/slides/_rels/slide35.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36.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37.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39.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40.xml.rels><?xml version="1.0" encoding="UTF-8" standalone="yes" ?>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43.xml.rels><?xml version="1.0" encoding="UTF-8" standalone="yes" ?>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s>
</file>

<file path=ppt/slides/_rels/slide46.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47.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48.xml.rels><?xml version="1.0" encoding="UTF-8" standalone="yes" ?>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s>
</file>

<file path=ppt/slides/_rels/slide50.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1.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52.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54.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55.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56.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57.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58.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image" Target="../media/image36.png"/></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60.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62.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63.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64.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35.png"/><Relationship Id="rId4" Type="http://schemas.openxmlformats.org/officeDocument/2006/relationships/image" Target="../media/image36.png"/></Relationships>
</file>

<file path=ppt/slides/_rels/slide65.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image" Target="../media/image36.png"/></Relationships>
</file>

<file path=ppt/slides/_rels/slide66.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68.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23"/>
          <p:cNvSpPr>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HAAAAAAAAAAEAAAAAAAAAMgAAADkAAAA5AAAAZAAAAGQAAAAAAAAAy8vLADIAAAA5AAAAOQAAAGQAAABkAAAAAAAAABcAAAAUAAAAAAAAAAAAAAD/fwAA/38AAAAAAAAJAAAABAAAAFB2nwM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MvLywDAwP8Af39/AAAAAAAAAAAAAAAAAAAAAAAAAAAAIQAAABgAAAAUAAAAFwMAAIEHAACXOwAA0BIAAAAAAAAmAAAACAAAAP//////////"/>
              </a:ext>
            </a:extLst>
          </p:cNvSpPr>
          <p:nvPr/>
        </p:nvSpPr>
        <p:spPr>
          <a:xfrm>
            <a:off x="502285" y="1219835"/>
            <a:ext cx="9184640" cy="1838325"/>
          </a:xfrm>
          <a:prstGeom prst="rect">
            <a:avLst/>
          </a:prstGeom>
          <a:solidFill>
            <a:srgbClr val="C0C0C0"/>
          </a:solidFill>
          <a:ln>
            <a:noFill/>
          </a:ln>
          <a:effectLst/>
        </p:spPr>
        <p:txBody>
          <a:bodyPr vert="horz" wrap="square" lIns="0" tIns="0" rIns="0" bIns="0" numCol="1" spcCol="215900" anchor="t"/>
          <a:lstStyle/>
          <a:p>
            <a:pPr indent="-12700" algn="ctr" defTabSz="457200">
              <a:lnSpc>
                <a:spcPts val="4600"/>
              </a:lnSpc>
              <a:tabLst>
                <a:tab pos="838200" algn="l"/>
                <a:tab pos="977900" algn="l"/>
              </a:tabLst>
              <a:defRPr sz="3900" cap="none">
                <a:latin typeface="Arial" pitchFamily="1" charset="0"/>
                <a:ea typeface="DejaVu Sans" pitchFamily="1" charset="0"/>
                <a:cs typeface="DejaVu Sans" pitchFamily="1" charset="0"/>
              </a:defRPr>
            </a:pPr>
            <a:r>
              <a:t>Gene tree - species tree models, </a:t>
            </a:r>
          </a:p>
          <a:p>
            <a:pPr indent="-12700" algn="ctr" defTabSz="457200">
              <a:lnSpc>
                <a:spcPts val="4600"/>
              </a:lnSpc>
              <a:tabLst>
                <a:tab pos="838200" algn="l"/>
                <a:tab pos="977900" algn="l"/>
              </a:tabLst>
              <a:defRPr sz="3900" cap="none">
                <a:latin typeface="Arial" pitchFamily="1" charset="0"/>
                <a:ea typeface="DejaVu Sans" pitchFamily="1" charset="0"/>
                <a:cs typeface="DejaVu Sans" pitchFamily="1" charset="0"/>
              </a:defRPr>
            </a:pPr>
            <a:r>
              <a:t>with a focus on </a:t>
            </a:r>
          </a:p>
          <a:p>
            <a:pPr indent="-12700" algn="ctr" defTabSz="457200">
              <a:lnSpc>
                <a:spcPts val="4600"/>
              </a:lnSpc>
              <a:tabLst>
                <a:tab pos="838200" algn="l"/>
                <a:tab pos="977900" algn="l"/>
              </a:tabLst>
              <a:defRPr sz="3900" cap="none">
                <a:latin typeface="Arial" pitchFamily="1" charset="0"/>
                <a:ea typeface="DejaVu Sans" pitchFamily="1" charset="0"/>
                <a:cs typeface="DejaVu Sans" pitchFamily="1" charset="0"/>
              </a:defRPr>
            </a:pPr>
            <a:r>
              <a:t>gene duplications, transfers, and losses</a:t>
            </a:r>
          </a:p>
        </p:txBody>
      </p:sp>
      <p:sp>
        <p:nvSpPr>
          <p:cNvPr id="3" name="Shape 224"/>
          <p:cNvSpPr>
            <a:extLst>
              <a:ext uri="smNativeData">
                <pr:smNativeData xmlns:pr="smNativeData" xmlns="smNativeData" val="SMDATA_15_e8ffYhMAAAAlAAAAZAAAAA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WgAAAEcAAABHAAAAZAAAAGQAAAAAAAAAy8vLAFoAAABHAAAARwAAAGQAAABkAAAAAAAAABcAAAAUAAAAAAAAAAAAAAD/fwAA/38AAAAAAAAJAAAABAAAANBuogMeAAAAaAAAAAAAAAAAAAAAAAAAAAAAAAAAAAAAECcAABAnAAAAAAAAAAAAAAAAAAAAAAAAAAAAAAAAAAAAAAAAAAAAAPA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QUAALsWAADDOAAA3yIAAAAAAAAmAAAACAAAAP//////////"/>
              </a:ext>
            </a:extLst>
          </p:cNvSpPr>
          <p:nvPr/>
        </p:nvSpPr>
        <p:spPr>
          <a:xfrm>
            <a:off x="932815" y="3695065"/>
            <a:ext cx="8294370" cy="1973580"/>
          </a:xfrm>
          <a:prstGeom prst="rect">
            <a:avLst/>
          </a:prstGeom>
          <a:noFill/>
          <a:ln>
            <a:noFill/>
          </a:ln>
          <a:effectLst>
            <a:outerShdw blurRad="152400" dist="63760" dir="2700000">
              <a:srgbClr val="000000">
                <a:alpha val="10000"/>
              </a:srgbClr>
            </a:outerShdw>
          </a:effectLst>
        </p:spPr>
        <p:txBody>
          <a:bodyPr vert="horz" wrap="square" lIns="64770" tIns="64770" rIns="64770" bIns="64770" numCol="1" spcCol="215900" anchor="t"/>
          <a:lstStyle/>
          <a:p>
            <a:pPr algn="ctr" defTabSz="457200">
              <a:lnSpc>
                <a:spcPts val="3600"/>
              </a:lnSpc>
              <a:spcBef>
                <a:spcPts val="200"/>
              </a:spcBef>
              <a:tabLst>
                <a:tab pos="838200" algn="l"/>
                <a:tab pos="1244600" algn="l"/>
              </a:tabLst>
              <a:defRPr sz="3000" cap="none">
                <a:solidFill>
                  <a:srgbClr val="F18916"/>
                </a:solidFill>
                <a:latin typeface="Arial" pitchFamily="1" charset="0"/>
                <a:ea typeface="DejaVu Sans" pitchFamily="1" charset="0"/>
                <a:cs typeface="DejaVu Sans" pitchFamily="1" charset="0"/>
              </a:defRPr>
            </a:pPr>
            <a:r>
              <a:rPr cap="none">
                <a:solidFill>
                  <a:schemeClr val="accent5"/>
                </a:solidFill>
              </a:rPr>
              <a:t>Bastien Boussau</a:t>
            </a:r>
            <a:endParaRPr cap="none">
              <a:solidFill>
                <a:schemeClr val="accent5"/>
              </a:solidFill>
            </a:endParaRPr>
          </a:p>
          <a:p>
            <a:pPr algn="ctr" defTabSz="457200">
              <a:lnSpc>
                <a:spcPts val="3600"/>
              </a:lnSpc>
              <a:spcBef>
                <a:spcPts val="200"/>
              </a:spcBef>
              <a:tabLst>
                <a:tab pos="838200" algn="l"/>
                <a:tab pos="1244600" algn="l"/>
              </a:tabLst>
              <a:defRPr sz="3000" cap="none">
                <a:solidFill>
                  <a:srgbClr val="F18916"/>
                </a:solidFill>
                <a:latin typeface="Arial" pitchFamily="1" charset="0"/>
                <a:ea typeface="DejaVu Sans" pitchFamily="1" charset="0"/>
                <a:cs typeface="DejaVu Sans" pitchFamily="1" charset="0"/>
              </a:defRPr>
            </a:pPr>
            <a:r>
              <a:rPr sz="2600" cap="none">
                <a:solidFill>
                  <a:srgbClr val="C0C0C0"/>
                </a:solidFill>
              </a:rPr>
              <a:t>Laboratoire de Biométrie et Biologie Évolutive  </a:t>
            </a:r>
            <a:br/>
            <a:r>
              <a:rPr sz="2600" cap="none">
                <a:solidFill>
                  <a:srgbClr val="C0C0C0"/>
                </a:solidFill>
              </a:rPr>
              <a:t>Université de Lyon</a:t>
            </a:r>
            <a:endParaRPr cap="none">
              <a:solidFill>
                <a:srgbClr val="C0C0C0"/>
              </a:solidFill>
            </a:endParaRPr>
          </a:p>
          <a:p>
            <a:pPr algn="ctr" defTabSz="457200">
              <a:lnSpc>
                <a:spcPts val="2400"/>
              </a:lnSpc>
              <a:spcBef>
                <a:spcPts val="200"/>
              </a:spcBef>
              <a:tabLst>
                <a:tab pos="838200" algn="l"/>
                <a:tab pos="977900" algn="l"/>
              </a:tabLst>
              <a:defRPr sz="2000" cap="none">
                <a:solidFill>
                  <a:srgbClr val="C0C0C0"/>
                </a:solidFill>
                <a:latin typeface="Arial" pitchFamily="1" charset="0"/>
                <a:ea typeface="DejaVu Sans" pitchFamily="1" charset="0"/>
                <a:cs typeface="DejaVu Sans" pitchFamily="1" charset="0"/>
              </a:defRPr>
            </a:pPr>
            <a:r>
              <a:t>CoME, 2022</a:t>
            </a:r>
          </a:p>
        </p:txBody>
      </p:sp>
      <p:pic>
        <p:nvPicPr>
          <p:cNvPr id="4" name="Image1"/>
          <p:cNvPicPr>
            <a:picLocks noChangeAspect="1"/>
            <a:extLst>
              <a:ext uri="smNativeData">
                <pr:smNativeData xmlns:pr="smNativeData" xmlns="smNativeData" val="SMDATA_17_e8ff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8GAABnJgAAEToAAJsuAAAQAAAAJgAAAAgAAAD//////////w=="/>
              </a:ext>
            </a:extLst>
          </p:cNvPicPr>
          <p:nvPr/>
        </p:nvPicPr>
        <p:blipFill>
          <a:blip r:embed="rId2"/>
          <a:stretch>
            <a:fillRect/>
          </a:stretch>
        </p:blipFill>
        <p:spPr>
          <a:xfrm>
            <a:off x="1076325" y="6242685"/>
            <a:ext cx="8362950" cy="1333500"/>
          </a:xfrm>
          <a:prstGeom prst="rect">
            <a:avLst/>
          </a:prstGeom>
          <a:noFill/>
          <a:ln>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500"/>
                                  </p:stCondLst>
                                  <p:childTnLst>
                                    <p:set>
                                      <p:cBhvr>
                                        <p:cTn id="6" dur="1" fill="hold">
                                          <p:stCondLst>
                                            <p:cond delay="0"/>
                                          </p:stCondLst>
                                        </p:cTn>
                                        <p:tgtEl>
                                          <p:spTgt spid="2">
                                            <p:bg/>
                                          </p:spTgt>
                                        </p:tgtEl>
                                        <p:attrNameLst>
                                          <p:attrName>style.visibility</p:attrName>
                                        </p:attrNameLst>
                                      </p:cBhvr>
                                      <p:to>
                                        <p:strVal val="visible"/>
                                      </p:to>
                                    </p:set>
                                    <p:animEffect transition="in" filter="dissolve">
                                      <p:cBhvr>
                                        <p:cTn id="7" dur="2000"/>
                                        <p:tgtEl>
                                          <p:spTgt spid="2">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xEl>
                                              <p:charRg st="4294967295" end="4294967295"/>
                                            </p:txEl>
                                          </p:spTgt>
                                        </p:tgtEl>
                                        <p:attrNameLst>
                                          <p:attrName>style.visibility</p:attrName>
                                        </p:attrNameLst>
                                      </p:cBhvr>
                                      <p:to>
                                        <p:strVal val="visible"/>
                                      </p:to>
                                    </p:set>
                                    <p:animEffect transition="in" filter="dissolve">
                                      <p:cBhvr>
                                        <p:cTn id="10" dur="2000"/>
                                        <p:tgtEl>
                                          <p:spTgt spid="2">
                                            <p:txEl>
                                              <p:charRg st="4294967295" end="4294967295"/>
                                            </p:txEl>
                                          </p:spTgt>
                                        </p:tgtEl>
                                      </p:cBhvr>
                                    </p:animEffect>
                                  </p:childTnLst>
                                </p:cTn>
                              </p:par>
                            </p:childTnLst>
                          </p:cTn>
                        </p:par>
                        <p:par>
                          <p:cTn id="11" fill="hold">
                            <p:stCondLst>
                              <p:cond delay="2000"/>
                            </p:stCondLst>
                            <p:childTnLst>
                              <p:par>
                                <p:cTn id="12" presetID="9" presetClass="entr" presetSubtype="0" fill="hold" grpId="0" nodeType="afterEffect">
                                  <p:stCondLst>
                                    <p:cond delay="0"/>
                                  </p:stCondLst>
                                  <p:childTnLst>
                                    <p:set>
                                      <p:cBhvr>
                                        <p:cTn id="13" dur="1" fill="hold">
                                          <p:stCondLst>
                                            <p:cond delay="0"/>
                                          </p:stCondLst>
                                        </p:cTn>
                                        <p:tgtEl>
                                          <p:spTgt spid="3">
                                            <p:bg/>
                                          </p:spTgt>
                                        </p:tgtEl>
                                        <p:attrNameLst>
                                          <p:attrName>style.visibility</p:attrName>
                                        </p:attrNameLst>
                                      </p:cBhvr>
                                      <p:to>
                                        <p:strVal val="visible"/>
                                      </p:to>
                                    </p:set>
                                    <p:animEffect transition="in" filter="dissolve">
                                      <p:cBhvr>
                                        <p:cTn id="14" dur="499"/>
                                        <p:tgtEl>
                                          <p:spTgt spid="3">
                                            <p:bg/>
                                          </p:spTgt>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
                                            <p:txEl>
                                              <p:charRg st="4294967295" end="4294967295"/>
                                            </p:txEl>
                                          </p:spTgt>
                                        </p:tgtEl>
                                        <p:attrNameLst>
                                          <p:attrName>style.visibility</p:attrName>
                                        </p:attrNameLst>
                                      </p:cBhvr>
                                      <p:to>
                                        <p:strVal val="visible"/>
                                      </p:to>
                                    </p:set>
                                    <p:animEffect transition="in" filter="dissolve">
                                      <p:cBhvr>
                                        <p:cTn id="17" dur="499"/>
                                        <p:tgtEl>
                                          <p:spTgt spid="3">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3" grpId="0" animBg="1" advAuto="0"/>
    </p:bldLst>
    <p:extLst>
      <p:ext uri="smNativeData">
        <pr:smNativeData xmlns:pr="smNativeData" xmlns="smNativeData" val="e8ffYgQAAAAFAAAA/v///wEAAAAJAAAAAAAAAAAAAAAAAAAAAAAAAAgAAAD/////AQAAAAkAAAAAAAAAAAAAAAAAAAAAAAAADAAAAP7///8BAAAACQAAAAAAAAAAAAAAAAAAAAAAAAAPAAAA/////wEAAAAJAAAAAAAAAAAAAAAAAAAAAAAAAA=="/>
      </p:ext>
    </p:extLst>
  </p:timing>
</p:sld>
</file>

<file path=ppt/slides/slide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Cyf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solidFill>
            <a:srgbClr val="CCCCCC"/>
          </a:solidFill>
          <a:ln>
            <a:noFill/>
          </a:ln>
          <a:effectLst/>
        </p:spPr>
        <p:txBody>
          <a:bodyPr vert="horz" wrap="square" lIns="0" tIns="0" rIns="0" bIns="0" numCol="1" spcCol="215900" anchor="ctr"/>
          <a:lstStyle/>
          <a:p>
            <a:pPr algn="ctr">
              <a:defRPr sz="1600" cap="none">
                <a:solidFill>
                  <a:srgbClr val="000000"/>
                </a:solidFill>
              </a:defRPr>
            </a:pPr>
            <a:r>
              <a:rPr sz="3600" cap="none"/>
              <a:t>The need for a gene tree-species tree model</a:t>
            </a:r>
            <a:endParaRPr sz="3600" cap="none"/>
          </a:p>
        </p:txBody>
      </p:sp>
      <p:sp>
        <p:nvSpPr>
          <p:cNvPr id="3" name="TextShape 2"/>
          <p:cNvSpPr>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DCM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2yUAAAAAAAAmAAAACAAAAP//////////"/>
              </a:ext>
            </a:extLst>
          </p:cNvSpPr>
          <p:nvPr/>
        </p:nvSpPr>
        <p:spPr>
          <a:xfrm>
            <a:off x="504190" y="1769110"/>
            <a:ext cx="9071610" cy="4384675"/>
          </a:xfrm>
          <a:prstGeom prst="rect">
            <a:avLst/>
          </a:prstGeom>
          <a:noFill/>
          <a:ln>
            <a:noFill/>
          </a:ln>
          <a:effectLst/>
        </p:spPr>
        <p:txBody>
          <a:bodyPr vert="horz" wrap="square" lIns="0" tIns="0" rIns="0" bIns="0" numCol="1" spcCol="215900" anchor="t"/>
          <a:lstStyle/>
          <a:p>
            <a:pPr marL="431800" indent="-323850">
              <a:spcBef>
                <a:spcPts val="1415"/>
              </a:spcBef>
              <a:buClrTx/>
              <a:buSzPts val="1440"/>
              <a:buFont typeface="Wingdings" pitchFamily="0" charset="0"/>
              <a:buChar char=""/>
              <a:defRPr cap="none">
                <a:solidFill>
                  <a:srgbClr val="000000"/>
                </a:solidFill>
              </a:defRPr>
            </a:pPr>
            <a:r>
              <a:rPr sz="3200" cap="none"/>
              <a:t>There is a lot of incongruence between gene trees, and therefore between gene trees and the species tree</a:t>
            </a:r>
            <a:endParaRPr sz="3200" cap="none"/>
          </a:p>
          <a:p>
            <a:pPr marL="431800" indent="-323850">
              <a:spcBef>
                <a:spcPts val="1415"/>
              </a:spcBef>
              <a:buClrTx/>
              <a:buSzPts val="1440"/>
              <a:buFont typeface="Wingdings" pitchFamily="0" charset="0"/>
              <a:buChar char=""/>
              <a:defRPr cap="none">
                <a:solidFill>
                  <a:srgbClr val="000000"/>
                </a:solidFill>
              </a:defRPr>
            </a:pPr>
            <a:r>
              <a:rPr sz="3200" cap="none"/>
              <a:t>To know how much of it is biological and how much of it is methodological, we need to model biological processes, notably gene transfers</a:t>
            </a:r>
            <a:endParaRPr sz="3200" cap="none"/>
          </a:p>
        </p:txBody>
      </p:sp>
      <p:sp>
        <p:nvSpPr>
          <p:cNvPr id="4" name="TextShape 3"/>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VwAAABUnAAC3OQAA0isAABAAAAAmAAAACAAAAP//////////"/>
              </a:ext>
            </a:extLst>
          </p:cNvSpPr>
          <p:nvPr/>
        </p:nvSpPr>
        <p:spPr>
          <a:xfrm>
            <a:off x="55245" y="6353175"/>
            <a:ext cx="9326880" cy="770255"/>
          </a:xfrm>
          <a:prstGeom prst="rect">
            <a:avLst/>
          </a:prstGeom>
          <a:noFill/>
          <a:ln>
            <a:noFill/>
          </a:ln>
          <a:effectLst/>
        </p:spPr>
        <p:txBody>
          <a:bodyPr vert="horz" wrap="square" lIns="90170" tIns="45085" rIns="90170" bIns="45085" numCol="1" spcCol="215900" anchor="t"/>
          <a:lstStyle/>
          <a:p>
            <a:pPr/>
            <a:r>
              <a:rPr sz="2400" b="1" cap="none">
                <a:solidFill>
                  <a:srgbClr val="0000FF"/>
                </a:solidFill>
              </a:rPr>
              <a:t>Incongruence ~ </a:t>
            </a:r>
            <a:r>
              <a:rPr sz="2400" b="1" cap="none">
                <a:solidFill>
                  <a:srgbClr val="FFCC00"/>
                </a:solidFill>
              </a:rPr>
              <a:t>Duplications + losses + Transfers + ILS</a:t>
            </a:r>
            <a:r>
              <a:rPr sz="2400" b="1" cap="none">
                <a:solidFill>
                  <a:srgbClr val="0000FF"/>
                </a:solidFill>
              </a:rPr>
              <a:t> + </a:t>
            </a:r>
            <a:r>
              <a:rPr sz="2400" b="1" cap="none">
                <a:solidFill>
                  <a:srgbClr val="800000"/>
                </a:solidFill>
              </a:rPr>
              <a:t>Error</a:t>
            </a:r>
            <a:endParaRPr sz="2400" cap="none"/>
          </a:p>
        </p:txBody>
      </p:sp>
      <p:sp>
        <p:nvSpPr>
          <p:cNvPr id="5" name="TextShape 5"/>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BZ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BMAAKAiAAA8HQAARSUAABAAAAAmAAAACAAAAP//////////"/>
              </a:ext>
            </a:extLst>
          </p:cNvSpPr>
          <p:nvPr/>
        </p:nvSpPr>
        <p:spPr>
          <a:xfrm>
            <a:off x="3108960" y="5628640"/>
            <a:ext cx="1643380" cy="429895"/>
          </a:xfrm>
          <a:prstGeom prst="rect">
            <a:avLst/>
          </a:prstGeom>
          <a:noFill/>
          <a:ln>
            <a:noFill/>
          </a:ln>
          <a:effectLst/>
        </p:spPr>
        <p:txBody>
          <a:bodyPr vert="horz" wrap="square" lIns="90170" tIns="45085" rIns="90170" bIns="45085" numCol="1" spcCol="215900" anchor="t"/>
          <a:lstStyle/>
          <a:p>
            <a:pPr/>
            <a:r>
              <a:rPr sz="2400" i="1" cap="none">
                <a:solidFill>
                  <a:srgbClr val="FFCC00"/>
                </a:solidFill>
              </a:rPr>
              <a:t>Biological</a:t>
            </a:r>
            <a:endParaRPr sz="2400" cap="none"/>
          </a:p>
        </p:txBody>
      </p:sp>
      <p:sp>
        <p:nvSpPr>
          <p:cNvPr id="6" name="TextShape 6"/>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ioAAKAiAACgOQAAXScAABAAAAAmAAAACAAAAP//////////"/>
              </a:ext>
            </a:extLst>
          </p:cNvSpPr>
          <p:nvPr/>
        </p:nvSpPr>
        <p:spPr>
          <a:xfrm>
            <a:off x="6930390" y="5628640"/>
            <a:ext cx="2437130" cy="770255"/>
          </a:xfrm>
          <a:prstGeom prst="rect">
            <a:avLst/>
          </a:prstGeom>
          <a:noFill/>
          <a:ln>
            <a:noFill/>
          </a:ln>
          <a:effectLst/>
        </p:spPr>
        <p:txBody>
          <a:bodyPr vert="horz" wrap="square" lIns="90170" tIns="45085" rIns="90170" bIns="45085" numCol="1" spcCol="215900" anchor="t"/>
          <a:lstStyle/>
          <a:p>
            <a:pPr/>
            <a:r>
              <a:rPr sz="2400" i="1" cap="none">
                <a:solidFill>
                  <a:srgbClr val="800000"/>
                </a:solidFill>
              </a:rPr>
              <a:t>Methodological</a:t>
            </a:r>
            <a:endParaRPr sz="2400" cap="none"/>
          </a:p>
        </p:txBody>
      </p:sp>
      <p:sp>
        <p:nvSpPr>
          <p:cNvPr id="7" name="TextShape 7"/>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4CEAAMoiAAA1JAAAcCUAABAAAAAmAAAACAAAAP//////////"/>
              </a:ext>
            </a:extLst>
          </p:cNvSpPr>
          <p:nvPr/>
        </p:nvSpPr>
        <p:spPr>
          <a:xfrm>
            <a:off x="5506720" y="5655310"/>
            <a:ext cx="379095" cy="430530"/>
          </a:xfrm>
          <a:prstGeom prst="rect">
            <a:avLst/>
          </a:prstGeom>
          <a:noFill/>
          <a:ln>
            <a:noFill/>
          </a:ln>
          <a:effectLst/>
        </p:spPr>
        <p:txBody>
          <a:bodyPr vert="horz" wrap="square" lIns="90170" tIns="45085" rIns="90170" bIns="45085" numCol="1" spcCol="215900" anchor="t"/>
          <a:lstStyle/>
          <a:p>
            <a:pPr/>
            <a:r>
              <a:rPr sz="2400" b="1" cap="none">
                <a:solidFill>
                  <a:srgbClr val="0000FF"/>
                </a:solidFill>
              </a:rPr>
              <a:t>+</a:t>
            </a:r>
            <a:endParaRPr sz="2400" cap="none"/>
          </a:p>
        </p:txBody>
      </p:sp>
      <p:sp>
        <p:nvSpPr>
          <p:cNvPr id="8" name="TextShape 8"/>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DFj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AAAAJEiAABVEAAANyUAABAAAAAmAAAACAAAAP//////////"/>
              </a:ext>
            </a:extLst>
          </p:cNvSpPr>
          <p:nvPr/>
        </p:nvSpPr>
        <p:spPr>
          <a:xfrm>
            <a:off x="73660" y="5619115"/>
            <a:ext cx="2581275" cy="430530"/>
          </a:xfrm>
          <a:prstGeom prst="rect">
            <a:avLst/>
          </a:prstGeom>
          <a:noFill/>
          <a:ln>
            <a:noFill/>
          </a:ln>
          <a:effectLst/>
        </p:spPr>
        <p:txBody>
          <a:bodyPr vert="horz" wrap="square" lIns="90170" tIns="45085" rIns="90170" bIns="45085" numCol="1" spcCol="215900" anchor="t"/>
          <a:lstStyle/>
          <a:p>
            <a:pPr/>
            <a:r>
              <a:rPr sz="2400" b="1" cap="none">
                <a:solidFill>
                  <a:srgbClr val="0000FF"/>
                </a:solidFill>
              </a:rPr>
              <a:t>Incongruence ~</a:t>
            </a:r>
            <a:endParaRPr sz="2400" cap="none"/>
          </a:p>
        </p:txBody>
      </p:sp>
    </p:spTree>
  </p:cSld>
  <p:clrMapOvr>
    <a:masterClrMapping/>
  </p:clrMapOvr>
  <p:timing>
    <p:tnLst>
      <p:par>
        <p:cTn id="1" dur="indefinite" restart="never" nodeType="tmRoot"/>
      </p:par>
    </p:tnLst>
  </p:timing>
</p:sld>
</file>

<file path=ppt/slides/slide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GAACgBQAAYDkAAPAsAAAQAAAAJgAAAAgAAAD//////////w=="/>
              </a:ext>
            </a:extLst>
          </p:cNvPicPr>
          <p:nvPr/>
        </p:nvPicPr>
        <p:blipFill>
          <a:blip r:embed="rId3"/>
          <a:stretch>
            <a:fillRect/>
          </a:stretch>
        </p:blipFill>
        <p:spPr>
          <a:xfrm>
            <a:off x="1097280" y="914400"/>
            <a:ext cx="8229600" cy="6390640"/>
          </a:xfrm>
          <a:prstGeom prst="rect">
            <a:avLst/>
          </a:prstGeom>
          <a:noFill/>
          <a:ln>
            <a:noFill/>
          </a:ln>
          <a:effectLst/>
        </p:spPr>
      </p:pic>
      <p:sp>
        <p:nvSpPr>
          <p:cNvPr id="3" name="Rectangle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DEBAADoOgAAZgQAABAAAAAmAAAACAAAAP//////////"/>
              </a:ext>
            </a:extLst>
          </p:cNvSpPr>
          <p:nvPr/>
        </p:nvSpPr>
        <p:spPr>
          <a:xfrm>
            <a:off x="504190" y="193675"/>
            <a:ext cx="9071610" cy="52133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600" cap="none"/>
              <a:t>Biological processes creating incongruence</a:t>
            </a:r>
            <a:endParaRPr lang="en-us" sz="3600" cap="none"/>
          </a:p>
        </p:txBody>
      </p:sp>
    </p:spTree>
  </p:cSld>
  <p:clrMapOvr>
    <a:masterClrMapping/>
  </p:clrMapOvr>
  <p:timing>
    <p:tnLst>
      <p:par>
        <p:cTn id="1" dur="indefinite" restart="never" nodeType="tmRoot"/>
      </p:par>
    </p:tnLst>
  </p:timing>
</p:sld>
</file>

<file path=ppt/slides/slide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w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4DAADjBQAAXzgAANktAAAQAAAAJgAAAAgAAAD//////////w=="/>
              </a:ext>
            </a:extLst>
          </p:cNvPicPr>
          <p:nvPr/>
        </p:nvPicPr>
        <p:blipFill>
          <a:blip r:embed="rId3"/>
          <a:stretch>
            <a:fillRect/>
          </a:stretch>
        </p:blipFill>
        <p:spPr>
          <a:xfrm>
            <a:off x="638810" y="956945"/>
            <a:ext cx="8524875" cy="6496050"/>
          </a:xfrm>
          <a:prstGeom prst="rect">
            <a:avLst/>
          </a:prstGeom>
          <a:noFill/>
          <a:ln>
            <a:noFill/>
          </a:ln>
          <a:effectLst/>
        </p:spPr>
      </p:pic>
      <p:sp>
        <p:nvSpPr>
          <p:cNvPr id="4" name="Rectangle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DEBAADoOgAAZgQAABAAAAAmAAAACAAAAP//////////"/>
              </a:ext>
            </a:extLst>
          </p:cNvSpPr>
          <p:nvPr/>
        </p:nvSpPr>
        <p:spPr>
          <a:xfrm>
            <a:off x="504190" y="193675"/>
            <a:ext cx="9071610" cy="52133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600" cap="none"/>
              <a:t>Biological processes creating incongruence</a:t>
            </a:r>
            <a:endParaRPr lang="en-us" sz="3600" cap="none"/>
          </a:p>
        </p:txBody>
      </p:sp>
    </p:spTree>
  </p:cSld>
  <p:clrMapOvr>
    <a:masterClrMapping/>
  </p:clrMapOvr>
  <p:timing>
    <p:tnLst>
      <p:par>
        <p:cTn id="1" dur="indefinite" restart="never" nodeType="tmRoot"/>
      </p:par>
    </p:tnLst>
  </p:timing>
</p:sld>
</file>

<file path=ppt/slides/slide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CCu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QDAAD3BQAAYDkAABouAAAQAAAAJgAAAAgAAAD//////////w=="/>
              </a:ext>
            </a:extLst>
          </p:cNvPicPr>
          <p:nvPr/>
        </p:nvPicPr>
        <p:blipFill>
          <a:blip r:embed="rId3"/>
          <a:stretch>
            <a:fillRect/>
          </a:stretch>
        </p:blipFill>
        <p:spPr>
          <a:xfrm>
            <a:off x="612140" y="969645"/>
            <a:ext cx="8714740" cy="6524625"/>
          </a:xfrm>
          <a:prstGeom prst="rect">
            <a:avLst/>
          </a:prstGeom>
          <a:noFill/>
          <a:ln>
            <a:noFill/>
          </a:ln>
          <a:effectLst/>
        </p:spPr>
      </p:pic>
      <p:sp>
        <p:nvSpPr>
          <p:cNvPr id="4" name="Rectangle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DEBAADoOgAAZgQAABAAAAAmAAAACAAAAP//////////"/>
              </a:ext>
            </a:extLst>
          </p:cNvSpPr>
          <p:nvPr/>
        </p:nvSpPr>
        <p:spPr>
          <a:xfrm>
            <a:off x="504190" y="193675"/>
            <a:ext cx="9071610" cy="52133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600" cap="none"/>
              <a:t>Biological processes creating incongruence</a:t>
            </a:r>
            <a:endParaRPr lang="en-us" sz="3600" cap="none"/>
          </a:p>
        </p:txBody>
      </p:sp>
    </p:spTree>
  </p:cSld>
  <p:clrMapOvr>
    <a:masterClrMapping/>
  </p:clrMapOvr>
  <p:timing>
    <p:tnLst>
      <p:par>
        <p:cTn id="1" dur="indefinite" restart="never" nodeType="tmRoot"/>
      </p:par>
    </p:tnLst>
  </p:timing>
</p:sld>
</file>

<file path=ppt/slides/slide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IEAAC9BQAA8jkAAP4tAAAQAAAAJgAAAAgAAAD//////////w=="/>
              </a:ext>
            </a:extLst>
          </p:cNvPicPr>
          <p:nvPr/>
        </p:nvPicPr>
        <p:blipFill>
          <a:blip r:embed="rId3"/>
          <a:stretch>
            <a:fillRect/>
          </a:stretch>
        </p:blipFill>
        <p:spPr>
          <a:xfrm>
            <a:off x="742950" y="932815"/>
            <a:ext cx="8676640" cy="6543675"/>
          </a:xfrm>
          <a:prstGeom prst="rect">
            <a:avLst/>
          </a:prstGeom>
          <a:noFill/>
          <a:ln>
            <a:noFill/>
          </a:ln>
          <a:effectLst/>
        </p:spPr>
      </p:pic>
      <p:sp>
        <p:nvSpPr>
          <p:cNvPr id="4" name="Rectangle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DEBAADoOgAAZgQAABAAAAAmAAAACAAAAP//////////"/>
              </a:ext>
            </a:extLst>
          </p:cNvSpPr>
          <p:nvPr/>
        </p:nvSpPr>
        <p:spPr>
          <a:xfrm>
            <a:off x="504190" y="193675"/>
            <a:ext cx="9071610" cy="52133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600" cap="none"/>
              <a:t>Biological processes creating incongruence</a:t>
            </a:r>
            <a:endParaRPr lang="en-us" sz="3600" cap="none"/>
          </a:p>
        </p:txBody>
      </p:sp>
    </p:spTree>
  </p:cSld>
  <p:clrMapOvr>
    <a:masterClrMapping/>
  </p:clrMapOvr>
  <p:timing>
    <p:tnLst>
      <p:par>
        <p:cTn id="1" dur="indefinite" restart="never" nodeType="tmRoot"/>
      </p:par>
    </p:tnLst>
  </p:timing>
</p:sld>
</file>

<file path=ppt/slides/slide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MEAADQBQAA8DkAAAEuAAAQAAAAJgAAAAgAAAD//////////w=="/>
              </a:ext>
            </a:extLst>
          </p:cNvPicPr>
          <p:nvPr/>
        </p:nvPicPr>
        <p:blipFill>
          <a:blip r:embed="rId3"/>
          <a:stretch>
            <a:fillRect/>
          </a:stretch>
        </p:blipFill>
        <p:spPr>
          <a:xfrm>
            <a:off x="713105" y="944880"/>
            <a:ext cx="8705215" cy="6533515"/>
          </a:xfrm>
          <a:prstGeom prst="rect">
            <a:avLst/>
          </a:prstGeom>
          <a:noFill/>
          <a:ln>
            <a:noFill/>
          </a:ln>
          <a:effectLst/>
        </p:spPr>
      </p:pic>
      <p:sp>
        <p:nvSpPr>
          <p:cNvPr id="4" name="Rectangle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DEBAADoOgAAZgQAABAAAAAmAAAACAAAAP//////////"/>
              </a:ext>
            </a:extLst>
          </p:cNvSpPr>
          <p:nvPr/>
        </p:nvSpPr>
        <p:spPr>
          <a:xfrm>
            <a:off x="504190" y="193675"/>
            <a:ext cx="9071610" cy="52133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600" cap="none"/>
              <a:t>Biological processes creating incongruence</a:t>
            </a:r>
            <a:endParaRPr lang="en-us" sz="3600" cap="none"/>
          </a:p>
        </p:txBody>
      </p:sp>
    </p:spTree>
  </p:cSld>
  <p:clrMapOvr>
    <a:masterClrMapping/>
  </p:clrMapOvr>
  <p:timing>
    <p:tnLst>
      <p:par>
        <p:cTn id="1" dur="indefinite" restart="never" nodeType="tmRoot"/>
      </p:par>
    </p:tnLst>
  </p:timing>
</p:sld>
</file>

<file path=ppt/slides/slide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Rvs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YEAADZBQAARzoAAN0tAAAQAAAAJgAAAAgAAAD//////////w=="/>
              </a:ext>
            </a:extLst>
          </p:cNvPicPr>
          <p:nvPr/>
        </p:nvPicPr>
        <p:blipFill>
          <a:blip r:embed="rId3"/>
          <a:stretch>
            <a:fillRect/>
          </a:stretch>
        </p:blipFill>
        <p:spPr>
          <a:xfrm>
            <a:off x="806450" y="950595"/>
            <a:ext cx="8667115" cy="6504940"/>
          </a:xfrm>
          <a:prstGeom prst="rect">
            <a:avLst/>
          </a:prstGeom>
          <a:noFill/>
          <a:ln>
            <a:noFill/>
          </a:ln>
          <a:effectLst/>
        </p:spPr>
      </p:pic>
      <p:sp>
        <p:nvSpPr>
          <p:cNvPr id="4" name="TextShape 2"/>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QHD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DEBAADoOgAAZgQAABAAAAAmAAAACAAAAP//////////"/>
              </a:ext>
            </a:extLst>
          </p:cNvSpPr>
          <p:nvPr/>
        </p:nvSpPr>
        <p:spPr>
          <a:xfrm>
            <a:off x="504190" y="193675"/>
            <a:ext cx="9071610" cy="52133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600" cap="none"/>
              <a:t>Biological processes creating incongruence</a:t>
            </a:r>
            <a:endParaRPr lang="en-us" sz="3600" cap="none"/>
          </a:p>
        </p:txBody>
      </p:sp>
    </p:spTree>
  </p:cSld>
  <p:clrMapOvr>
    <a:masterClrMapping/>
  </p:clrMapOvr>
  <p:timing>
    <p:tnLst>
      <p:par>
        <p:cTn id="1" dur="indefinite" restart="never" nodeType="tmRoot"/>
      </p:par>
    </p:tnLst>
  </p:timing>
</p:sld>
</file>

<file path=ppt/slides/slide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e8ff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8P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AAAJsIAAAsOAAALyoAABAAAAAmAAAACAAAAP//////////"/>
              </a:ext>
            </a:extLst>
          </p:cNvSpPr>
          <p:nvPr/>
        </p:nvSpPr>
        <p:spPr>
          <a:xfrm>
            <a:off x="161925" y="1398905"/>
            <a:ext cx="8969375" cy="545846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1950"/>
              </a:spcBef>
              <a:spcAft>
                <a:spcPts val="1970"/>
              </a:spcAft>
              <a:buClr>
                <a:srgbClr val="000000"/>
              </a:buClr>
              <a:buFont typeface="StarSymbol" pitchFamily="0" charset="0"/>
              <a:buAutoNum type="romanUcPeriod"/>
            </a:pPr>
            <a:r>
              <a:rPr lang="en-us" sz="2900" cap="none">
                <a:solidFill>
                  <a:srgbClr val="B2B2B2"/>
                </a:solidFill>
                <a:latin typeface="Calibri" pitchFamily="2" charset="0"/>
                <a:ea typeface="Noto Sans CJK SC Regular" pitchFamily="1" charset="0"/>
                <a:cs typeface="DejaVu Sans" pitchFamily="1" charset="0"/>
              </a:rPr>
              <a:t> The need for gene tree species tree models</a:t>
            </a:r>
            <a:endParaRPr lang="en-us" sz="2900" cap="none">
              <a:solidFill>
                <a:srgbClr val="B2B2B2"/>
              </a:solidFill>
              <a:latin typeface="Calibri" pitchFamily="2" charset="0"/>
              <a:ea typeface="Noto Sans CJK SC Regular" pitchFamily="1" charset="0"/>
              <a:cs typeface="DejaVu Sans" pitchFamily="1" charset="0"/>
            </a:endParaRPr>
          </a:p>
          <a:p>
            <a:pPr marL="514350" indent="-514350">
              <a:lnSpc>
                <a:spcPct val="100000"/>
              </a:lnSpc>
              <a:spcBef>
                <a:spcPts val="1950"/>
              </a:spcBef>
              <a:spcAft>
                <a:spcPts val="1970"/>
              </a:spcAft>
              <a:buClrTx/>
              <a:buFont typeface="StarSymbol" pitchFamily="0" charset="0"/>
              <a:buAutoNum type="romanUcPeriod"/>
            </a:pPr>
            <a:r>
              <a:rPr lang="en-us" sz="2900" cap="none">
                <a:solidFill>
                  <a:srgbClr val="000000"/>
                </a:solidFill>
                <a:latin typeface="Calibri" pitchFamily="2" charset="0"/>
                <a:ea typeface="Noto Sans CJK SC Regular" pitchFamily="1" charset="0"/>
                <a:cs typeface="DejaVu Sans" pitchFamily="1" charset="0"/>
              </a:rPr>
              <a:t> Using a model of gene transfers, duplications and losses (DTL) to reconstruct species and gene trees</a:t>
            </a:r>
            <a:endParaRPr lang="en-us"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lang="en-us" sz="2900" cap="none">
                <a:solidFill>
                  <a:srgbClr val="000000"/>
                </a:solidFill>
                <a:latin typeface="Calibri" pitchFamily="2" charset="0"/>
                <a:ea typeface="Noto Sans CJK SC Regular" pitchFamily="1" charset="0"/>
                <a:cs typeface="DejaVu Sans" pitchFamily="1" charset="0"/>
              </a:rPr>
              <a:t> Using a DTL model to compare genome evolution in Fungi vs Cyanobacteria</a:t>
            </a:r>
            <a:endParaRPr lang="en-us"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lang="en-us" sz="2900" cap="none">
                <a:solidFill>
                  <a:srgbClr val="000000"/>
                </a:solidFill>
                <a:latin typeface="Calibri" pitchFamily="2" charset="0"/>
                <a:ea typeface="Noto Sans CJK SC Regular" pitchFamily="1" charset="0"/>
                <a:cs typeface="DejaVu Sans" pitchFamily="1" charset="0"/>
              </a:rPr>
              <a:t> Using a DTL model to reconstruct ancestral genomes in Archaea</a:t>
            </a:r>
            <a:endParaRPr lang="en-us"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lang="en-us" sz="2900" cap="none">
                <a:solidFill>
                  <a:srgbClr val="000000"/>
                </a:solidFill>
                <a:latin typeface="Calibri" pitchFamily="2" charset="0"/>
                <a:ea typeface="Noto Sans CJK SC Regular" pitchFamily="1" charset="0"/>
                <a:cs typeface="DejaVu Sans" pitchFamily="1" charset="0"/>
              </a:rPr>
              <a:t> Using a DTL model to date species phylogenies</a:t>
            </a:r>
            <a:endParaRPr lang="en-us" sz="2900" cap="none">
              <a:solidFill>
                <a:srgbClr val="000099"/>
              </a:solidFill>
            </a:endParaRPr>
          </a:p>
        </p:txBody>
      </p:sp>
      <p:sp>
        <p:nvSpPr>
          <p:cNvPr id="3" name="Rectangle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jAIAAGYAAAAVOAAAFwgAAAAAAAAmAAAACAAAAP//////////"/>
              </a:ext>
            </a:extLst>
          </p:cNvSpPr>
          <p:nvPr/>
        </p:nvSpPr>
        <p:spPr>
          <a:xfrm>
            <a:off x="414020" y="64770"/>
            <a:ext cx="8702675" cy="125031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sz="4400" cap="none"/>
              <a:t>Plan</a:t>
            </a:r>
            <a:endParaRPr sz="4400" cap="none"/>
          </a:p>
        </p:txBody>
      </p:sp>
    </p:spTree>
  </p:cSld>
  <p:clrMapOvr>
    <a:masterClrMapping/>
  </p:clrMapOvr>
  <p:timing>
    <p:tnLst>
      <p:par>
        <p:cTn id="1" dur="indefinite" restart="never" nodeType="tmRoot"/>
      </p:par>
    </p:tnLst>
  </p:timing>
</p:sld>
</file>

<file path=ppt/slides/slide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Modelling gene family evolution within a species tree</a:t>
            </a:r>
            <a:endParaRPr lang="en-us" sz="4400" cap="none"/>
          </a:p>
        </p:txBody>
      </p:sp>
      <p:sp>
        <p:nvSpPr>
          <p:cNvPr id="3" name="Text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CVkC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lang="en-us" sz="2000" cap="none">
                <a:latin typeface="Calibri" pitchFamily="2" charset="0"/>
                <a:ea typeface="DejaVu Sans" pitchFamily="1" charset="0"/>
                <a:cs typeface="DejaVu Sans" pitchFamily="1" charset="0"/>
              </a:rPr>
              <a:t>Szöllősi</a:t>
            </a:r>
            <a:r>
              <a:rPr lang="en-us" cap="none"/>
              <a:t> et al. Syst. Biol. 2015</a:t>
            </a:r>
            <a:endParaRPr lang="en-us" cap="none"/>
          </a:p>
        </p:txBody>
      </p:sp>
      <p:pic>
        <p:nvPicPr>
          <p:cNvPr id="4" name="Picture1"/>
          <p:cNvPicPr>
            <a:picLocks noChangeAspect="1"/>
            <a:extLst>
              <a:ext uri="smNativeData">
                <pr:smNativeData xmlns:pr="smNativeData" xmlns="smNativeData" val="SMDATA_17_e8ff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T/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kCAACYCgAAuzsAAFkrAAAQAAAAJgAAAAgAAAD//////////w=="/>
              </a:ext>
            </a:extLst>
          </p:cNvPicPr>
          <p:nvPr/>
        </p:nvPicPr>
        <p:blipFill>
          <a:blip r:embed="rId2"/>
          <a:stretch>
            <a:fillRect/>
          </a:stretch>
        </p:blipFill>
        <p:spPr>
          <a:xfrm>
            <a:off x="452755" y="1722120"/>
            <a:ext cx="9257030" cy="5324475"/>
          </a:xfrm>
          <a:prstGeom prst="rect">
            <a:avLst/>
          </a:prstGeom>
          <a:noFill/>
          <a:ln>
            <a:noFill/>
          </a:ln>
          <a:effectLst/>
        </p:spPr>
      </p:pic>
      <p:sp>
        <p:nvSpPr>
          <p:cNvPr id="5" name="Rectangle1"/>
          <p:cNvSpPr>
            <a:extLst>
              <a:ext uri="smNativeData">
                <pr:smNativeData xmlns:pr="smNativeData" xmlns="smNativeData" val="SMDATA_15_e8ffYhMAAAAlAAAAZAAAAA8BAAAAkAAAAEgAAACQAAAASAAAAAAAAAAAAAAAAAAAAAEAAABQAAAAAAAAAAAA4D8AAAAAAADgPwAAAAAAAOA/AAAAAAAA4D8AAAAAAADgPwAAAAAAAOA/AAAAAAAA4D8AAAAAAADgPwAAAAAAAOA/AAAAAAAA4D8CAAAAjAAAAAEAAAAAAAAA////CP///wgAAAAAAAAAAAAAAAAAAAAAAAAAAAAAAAAAAAAAZAAAAAEAAABAAAAAAAAAAAAAAAAAAAAAAAAAAAAAAAAAAAAAAAAAAAAAAAAAAAAAAAAAAAAAAAAAAAAAAAAAAAAAAAAAAAAAAAAAAAAAAAAAAAAAAAAAAAAAAAAAAAAAFAAAADwAAAABAAAAAAAAAP///wgU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JE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P///wF/f38A3N7gA8zMzADAwP8Af39/AAAAAAAAAAAAAAAAAAAAAAAAAAAAIQAAABgAAAAUAAAApRMAACcKAAAIPAAAsysAABAAAAAmAAAACAAAAP//////////"/>
              </a:ext>
            </a:extLst>
          </p:cNvSpPr>
          <p:nvPr/>
        </p:nvSpPr>
        <p:spPr>
          <a:xfrm>
            <a:off x="3193415" y="1650365"/>
            <a:ext cx="6565265" cy="5453380"/>
          </a:xfrm>
          <a:prstGeom prst="rect">
            <a:avLst/>
          </a:prstGeom>
          <a:solidFill>
            <a:schemeClr val="bg1"/>
          </a:solidFill>
          <a:ln w="12700" cap="flat" cmpd="sng" algn="ctr">
            <a:solidFill>
              <a:schemeClr val="bg1"/>
            </a:solidFill>
            <a:prstDash val="solid"/>
            <a:headEnd type="none"/>
            <a:tailEnd type="none"/>
          </a:ln>
          <a:effectLst/>
        </p:spPr>
      </p:sp>
      <p:sp>
        <p:nvSpPr>
          <p:cNvPr id="6" name="Rectangle2"/>
          <p:cNvSpPr>
            <a:extLst>
              <a:ext uri="smNativeData">
                <pr:smNativeData xmlns:pr="smNativeData" xmlns="smNativeData" val="SMDATA_15_e8ffYhMAAAAlAAAAZAAAAA8BAAAAkAAAAEgAAACQAAAASAAAAAAAAAAAAAAAAAAAAAEAAABQAAAAAAAAAAAA4D8AAAAAAADgPwAAAAAAAOA/AAAAAAAA4D8AAAAAAADgPwAAAAAAAOA/AAAAAAAA4D8AAAAAAADgPwAAAAAAAOA/AAAAAAAA4D8CAAAAjAAAAAEAAAAAAAAA////CP///wgAAAAAAAAAAAAAAAAAAAAAAAAAAAAAAAAAAAAAZAAAAAEAAABAAAAAAAAAAAAAAAAAAAAAAAAAAAAAAAAAAAAAAAAAAAAAAAAAAAAAAAAAAAAAAAAAAAAAAAAAAAAAAAAAAAAAAAAAAAAAAAAAAAAAAAAAAAAAAAAAAAAAFAAAADwAAAABAAAAAAAAAP///wgU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P///wF/f38A3N7gA8zMzADAwP8Af39/AAAAAAAAAAAAAAAAAAAAAAAAAAAAIQAAABgAAAAUAAAABRMAANYXAABoOwAADSwAABAAAAAmAAAACAAAAP//////////"/>
              </a:ext>
            </a:extLst>
          </p:cNvSpPr>
          <p:nvPr/>
        </p:nvSpPr>
        <p:spPr>
          <a:xfrm>
            <a:off x="3091815" y="3874770"/>
            <a:ext cx="6565265" cy="3286125"/>
          </a:xfrm>
          <a:prstGeom prst="rect">
            <a:avLst/>
          </a:prstGeom>
          <a:solidFill>
            <a:schemeClr val="bg1"/>
          </a:solidFill>
          <a:ln w="12700" cap="flat" cmpd="sng" algn="ctr">
            <a:solidFill>
              <a:schemeClr val="bg1"/>
            </a:solidFill>
            <a:prstDash val="solid"/>
            <a:headEnd type="none"/>
            <a:tailEnd type="none"/>
          </a:ln>
          <a:effectLst/>
        </p:spPr>
      </p:sp>
    </p:spTree>
  </p:cSld>
  <p:clrMapOvr>
    <a:masterClrMapping/>
  </p:clrMapOvr>
  <p:timing>
    <p:tnLst>
      <p:par>
        <p:cTn id="1" dur="indefinite" restart="never" nodeType="tmRoot"/>
      </p:par>
    </p:tnLst>
  </p:timing>
</p:sld>
</file>

<file path=ppt/slides/slide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lang="en-us" sz="2000" cap="none">
                <a:latin typeface="Calibri" pitchFamily="2" charset="0"/>
                <a:ea typeface="DejaVu Sans" pitchFamily="1" charset="0"/>
                <a:cs typeface="DejaVu Sans" pitchFamily="1" charset="0"/>
              </a:rPr>
              <a:t>Szöllősi</a:t>
            </a:r>
            <a:r>
              <a:rPr lang="en-us" cap="none"/>
              <a:t> et al. Syst. Biol. 2015</a:t>
            </a:r>
            <a:endParaRPr lang="en-us" cap="none"/>
          </a:p>
        </p:txBody>
      </p:sp>
      <p:pic>
        <p:nvPicPr>
          <p:cNvPr id="3" name="Picture1"/>
          <p:cNvPicPr>
            <a:picLocks noChangeAspect="1"/>
            <a:extLst>
              <a:ext uri="smNativeData">
                <pr:smNativeData xmlns:pr="smNativeData" xmlns="smNativeData" val="SMDATA_17_e8ff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T2uP/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kCAACYCgAAuzsAAFkrAAAQAAAAJgAAAAgAAAD//////////w=="/>
              </a:ext>
            </a:extLst>
          </p:cNvPicPr>
          <p:nvPr/>
        </p:nvPicPr>
        <p:blipFill>
          <a:blip r:embed="rId2"/>
          <a:stretch>
            <a:fillRect/>
          </a:stretch>
        </p:blipFill>
        <p:spPr>
          <a:xfrm>
            <a:off x="452755" y="1722120"/>
            <a:ext cx="9257030" cy="5324475"/>
          </a:xfrm>
          <a:prstGeom prst="rect">
            <a:avLst/>
          </a:prstGeom>
          <a:noFill/>
          <a:ln>
            <a:noFill/>
          </a:ln>
          <a:effectLst/>
        </p:spPr>
      </p:pic>
      <p:sp>
        <p:nvSpPr>
          <p:cNvPr id="4" name="Rectangle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Modelling gene family evolution within a species tree</a:t>
            </a:r>
            <a:endParaRPr lang="en-us" sz="4400" cap="none"/>
          </a:p>
        </p:txBody>
      </p:sp>
    </p:spTree>
  </p:cSld>
  <p:clrMapOvr>
    <a:masterClrMapping/>
  </p:clrMapOvr>
  <p:timing>
    <p:tnLst>
      <p:par>
        <p:cTn id="1" dur="indefinite" restart="never" nodeType="tmRoot"/>
      </p:par>
    </p:tnLst>
  </p:timing>
</p:sld>
</file>

<file path=ppt/slides/slide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e8ff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8P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AAAJsIAAAsOAAALyoAABAAAAAmAAAACAAAAP//////////"/>
              </a:ext>
            </a:extLst>
          </p:cNvSpPr>
          <p:nvPr/>
        </p:nvSpPr>
        <p:spPr>
          <a:xfrm>
            <a:off x="161925" y="1398905"/>
            <a:ext cx="8969375" cy="545846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1950"/>
              </a:spcBef>
              <a:spcAft>
                <a:spcPts val="1970"/>
              </a:spcAft>
              <a:buClr>
                <a:srgbClr val="000000"/>
              </a:buClr>
              <a:buFont typeface="StarSymbol" pitchFamily="0" charset="0"/>
              <a:buAutoNum type="romanUcPeriod"/>
            </a:pPr>
            <a:r>
              <a:rPr sz="2900" cap="none">
                <a:solidFill>
                  <a:srgbClr val="B2B2B2"/>
                </a:solidFill>
                <a:latin typeface="Calibri" pitchFamily="2" charset="0"/>
                <a:ea typeface="DejaVu Sans" pitchFamily="1" charset="0"/>
                <a:cs typeface="DejaVu Sans" pitchFamily="1" charset="0"/>
              </a:rPr>
              <a:t> </a:t>
            </a:r>
            <a:r>
              <a:rPr sz="2900" cap="none">
                <a:latin typeface="Calibri" pitchFamily="2" charset="0"/>
                <a:ea typeface="DejaVu Sans" pitchFamily="1" charset="0"/>
                <a:cs typeface="DejaVu Sans" pitchFamily="1" charset="0"/>
              </a:rPr>
              <a:t>The need for gene tree species tree models</a:t>
            </a:r>
            <a:endParaRPr sz="2900" cap="none">
              <a:latin typeface="Calibri" pitchFamily="2" charset="0"/>
              <a:ea typeface="DejaVu Sans" pitchFamily="1" charset="0"/>
              <a:cs typeface="DejaVu Sans" pitchFamily="1" charset="0"/>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model of gene transfers, duplications and losses (DTL) to reconstruct species and gene trees</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compare genome evolution in Fungi vs Cyanobacteria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reconstruct ancestral genomes in Archaea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date species phylogenies</a:t>
            </a:r>
            <a:endParaRPr sz="2900" cap="none">
              <a:solidFill>
                <a:srgbClr val="000099"/>
              </a:solidFill>
            </a:endParaRPr>
          </a:p>
        </p:txBody>
      </p:sp>
      <p:sp>
        <p:nvSpPr>
          <p:cNvPr id="3" name="TitreDiapositive1"/>
          <p:cNvSpPr>
            <a:spLocks noGrp="1" noChangeArrowheads="1"/>
            <a:extLst>
              <a:ext uri="smNativeData">
                <pr:smNativeData xmlns:pr="smNativeData" xmlns="smNativeData" val="SMDATA_15_e8ff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GgMAAAUCAADpOgAAqQcAAAAAAAAmAAAACAAAAAEAAAAAAAAA"/>
              </a:ext>
            </a:extLst>
          </p:cNvSpPr>
          <p:nvPr>
            <p:ph type="title"/>
          </p:nvPr>
        </p:nvSpPr>
        <p:spPr>
          <a:xfrm>
            <a:off x="504190" y="328295"/>
            <a:ext cx="9072245" cy="916940"/>
          </a:xfrm>
        </p:spPr>
        <p:txBody>
          <a:bodyPr/>
          <a:lstStyle/>
          <a:p>
            <a:pPr/>
            <a:r>
              <a:t>Plan</a:t>
            </a:r>
          </a:p>
        </p:txBody>
      </p:sp>
    </p:spTree>
  </p:cSld>
  <p:clrMapOvr>
    <a:masterClrMapping/>
  </p:clrMapOvr>
  <p:timing>
    <p:tnLst>
      <p:par>
        <p:cTn id="1" dur="indefinite" restart="never" nodeType="tmRoot"/>
      </p:par>
    </p:tnLst>
  </p:timing>
</p:sld>
</file>

<file path=ppt/slides/slide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MuuN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sz="4400" cap="none"/>
              <a:t>Hierarchical model of sequence evolution</a:t>
            </a:r>
            <a:endParaRPr sz="4400" cap="none"/>
          </a:p>
        </p:txBody>
      </p:sp>
      <p:sp>
        <p:nvSpPr>
          <p:cNvPr id="3" name="Text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Y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sz="2000" cap="none">
                <a:latin typeface="Calibri" pitchFamily="2" charset="0"/>
                <a:ea typeface="DejaVu Sans" pitchFamily="1" charset="0"/>
                <a:cs typeface="DejaVu Sans" pitchFamily="1" charset="0"/>
              </a:rPr>
              <a:t>Szöllősi</a:t>
            </a:r>
            <a:r>
              <a:t> et al. Syst. Biol. 2015</a:t>
            </a:r>
          </a:p>
        </p:txBody>
      </p:sp>
      <p:pic>
        <p:nvPicPr>
          <p:cNvPr id="4"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N0BAADQCwAAAj0AAPAnAAAQAAAAJgAAAAgAAAD//////////w=="/>
              </a:ext>
            </a:extLst>
          </p:cNvPicPr>
          <p:nvPr/>
        </p:nvPicPr>
        <p:blipFill>
          <a:blip r:embed="rId2"/>
          <a:stretch>
            <a:fillRect/>
          </a:stretch>
        </p:blipFill>
        <p:spPr>
          <a:xfrm>
            <a:off x="302895" y="1920240"/>
            <a:ext cx="9614535" cy="4572000"/>
          </a:xfrm>
          <a:prstGeom prst="rect">
            <a:avLst/>
          </a:prstGeom>
          <a:noFill/>
          <a:ln>
            <a:noFill/>
          </a:ln>
          <a:effectLst/>
        </p:spPr>
      </p:pic>
    </p:spTree>
  </p:cSld>
  <p:clrMapOvr>
    <a:masterClrMapping/>
  </p:clrMapOvr>
  <p:timing>
    <p:tnLst>
      <p:par>
        <p:cTn id="1" dur="indefinite" restart="never" nodeType="tmRoot"/>
      </p:par>
    </p:tnLst>
  </p:timing>
</p:sld>
</file>

<file path=ppt/slides/slide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sz="4400" cap="none"/>
              <a:t>Hierarchical model of sequence evolution</a:t>
            </a:r>
            <a:endParaRPr sz="4400" cap="none"/>
          </a:p>
        </p:txBody>
      </p:sp>
      <p:sp>
        <p:nvSpPr>
          <p:cNvPr id="3" name="Text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sz="2000" cap="none">
                <a:latin typeface="Calibri" pitchFamily="2" charset="0"/>
                <a:ea typeface="DejaVu Sans" pitchFamily="1" charset="0"/>
                <a:cs typeface="DejaVu Sans" pitchFamily="1" charset="0"/>
              </a:rPr>
              <a:t>Szöllősi</a:t>
            </a:r>
            <a:r>
              <a:t> et al. Syst. Biol. 2015</a:t>
            </a:r>
          </a:p>
        </p:txBody>
      </p:sp>
      <p:pic>
        <p:nvPicPr>
          <p:cNvPr id="4"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N0BAADQCwAAAj0AAPAnAAAQAAAAJgAAAAgAAAD//////////w=="/>
              </a:ext>
            </a:extLst>
          </p:cNvPicPr>
          <p:nvPr/>
        </p:nvPicPr>
        <p:blipFill>
          <a:blip r:embed="rId2"/>
          <a:stretch>
            <a:fillRect/>
          </a:stretch>
        </p:blipFill>
        <p:spPr>
          <a:xfrm>
            <a:off x="302895" y="1920240"/>
            <a:ext cx="9614535" cy="4572000"/>
          </a:xfrm>
          <a:prstGeom prst="rect">
            <a:avLst/>
          </a:prstGeom>
          <a:noFill/>
          <a:ln>
            <a:noFill/>
          </a:ln>
          <a:effectLst/>
        </p:spPr>
      </p:pic>
      <p:sp>
        <p:nvSpPr>
          <p:cNvPr id="5" name="CadreTexte1"/>
          <p:cNvSpPr txBox="1">
            <a:extLst>
              <a:ext uri="smNativeData">
                <pr:smNativeData xmlns:pr="smNativeData" xmlns="smNativeData" val="SMDATA_15_e8ffYhMAAAAlAAAAEgAAAA8BAAAAkAAAAEgAAACQAAAASAAAAAAAAAAA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BAAAAAAAAAMglBgBk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CAOAAD/fwAA/38AAAAAAAAJAAAABAAAAAAA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MglBgt/f38A3N7gA8zMzADAwP8Af39/AAAAAAAAAAAAAAAAAAAAAAAAAAAAIQAAABgAAAAUAAAA4gAAAJEOAABbPQAAoyQAAAAAAAAmAAAACAAAAP//////////"/>
              </a:ext>
            </a:extLst>
          </p:cNvSpPr>
          <p:nvPr/>
        </p:nvSpPr>
        <p:spPr>
          <a:xfrm>
            <a:off x="143510" y="2367915"/>
            <a:ext cx="9830435" cy="3587750"/>
          </a:xfrm>
          <a:prstGeom prst="rect">
            <a:avLst/>
          </a:prstGeom>
          <a:solidFill>
            <a:srgbClr val="CCCCCC"/>
          </a:solidFill>
          <a:ln w="63500" cap="flat" cmpd="sng" algn="ctr">
            <a:solidFill>
              <a:schemeClr val="accent5"/>
            </a:solidFill>
            <a:prstDash val="solid"/>
            <a:headEnd type="none"/>
            <a:tailEnd type="none"/>
          </a:ln>
          <a:effectLst/>
        </p:spPr>
        <p:txBody>
          <a:bodyPr vert="horz" wrap="square" numCol="1" spcCol="215900" anchor="t"/>
          <a:lstStyle/>
          <a:p>
            <a:pPr algn="ctr">
              <a:lnSpc>
                <a:spcPct val="180000"/>
              </a:lnSpc>
              <a:spcBef>
                <a:spcPts val="1000"/>
              </a:spcBef>
              <a:defRPr sz="2400" b="1" i="0" cap="none">
                <a:solidFill>
                  <a:srgbClr val="000000"/>
                </a:solidFill>
              </a:defRPr>
            </a:pPr>
            <a:r>
              <a:t>**Caveat**</a:t>
            </a:r>
          </a:p>
          <a:p>
            <a:pPr>
              <a:lnSpc>
                <a:spcPct val="180000"/>
              </a:lnSpc>
              <a:spcBef>
                <a:spcPts val="1000"/>
              </a:spcBef>
              <a:defRPr sz="2400" b="0" i="0" cap="none"/>
            </a:pPr>
            <a:r>
              <a:t>Lots of reconstruction methods do not use dated trees :</a:t>
            </a:r>
          </a:p>
          <a:p>
            <a:pPr>
              <a:lnSpc>
                <a:spcPct val="180000"/>
              </a:lnSpc>
              <a:spcBef>
                <a:spcPts val="1000"/>
              </a:spcBef>
              <a:buFont typeface="Wingdings" pitchFamily="2" charset="2"/>
              <a:buChar char=""/>
              <a:defRPr sz="2400" b="0" i="1" cap="none"/>
            </a:pPr>
            <a:r>
              <a:t>they allow placing DTL events on branches of the species tree</a:t>
            </a:r>
          </a:p>
          <a:p>
            <a:pPr>
              <a:lnSpc>
                <a:spcPct val="180000"/>
              </a:lnSpc>
              <a:spcBef>
                <a:spcPts val="1000"/>
              </a:spcBef>
              <a:buFont typeface="Wingdings" pitchFamily="2" charset="2"/>
              <a:buChar char=""/>
              <a:defRPr sz="2400" b="0" i="1" cap="none"/>
            </a:pPr>
            <a:r>
              <a:t>they do not date them in time</a:t>
            </a:r>
          </a:p>
        </p:txBody>
      </p:sp>
    </p:spTree>
  </p:cSld>
  <p:clrMapOvr>
    <a:masterClrMapping/>
  </p:clrMapOvr>
  <p:timing>
    <p:tnLst>
      <p:par>
        <p:cTn id="1" dur="indefinite" restart="never" nodeType="tmRoot"/>
      </p:par>
    </p:tnLst>
  </p:timing>
</p:sld>
</file>

<file path=ppt/slides/slide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jgIAAE4AAADmPAAAEAUAABAAAAAmAAAACAAAAP//////////"/>
              </a:ext>
            </a:extLst>
          </p:cNvSpPr>
          <p:nvPr/>
        </p:nvSpPr>
        <p:spPr>
          <a:xfrm>
            <a:off x="415290" y="49530"/>
            <a:ext cx="9484360" cy="773430"/>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600" cap="none"/>
              <a:t>Inference with gene tree-species tree models</a:t>
            </a:r>
            <a:endParaRPr lang="en-us" sz="3600" cap="none"/>
          </a:p>
        </p:txBody>
      </p:sp>
      <p:pic>
        <p:nvPicPr>
          <p:cNvPr id="3"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HA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ABAABQBwAAoCAAADMsAAAQAAAAJgAAAAgAAAD//////////w=="/>
              </a:ext>
            </a:extLst>
          </p:cNvPicPr>
          <p:nvPr/>
        </p:nvPicPr>
        <p:blipFill>
          <a:blip r:embed="rId3"/>
          <a:stretch>
            <a:fillRect/>
          </a:stretch>
        </p:blipFill>
        <p:spPr>
          <a:xfrm>
            <a:off x="304800" y="1188720"/>
            <a:ext cx="4998720" cy="5996305"/>
          </a:xfrm>
          <a:prstGeom prst="rect">
            <a:avLst/>
          </a:prstGeom>
          <a:noFill/>
          <a:ln>
            <a:noFill/>
          </a:ln>
          <a:effectLst/>
        </p:spPr>
      </p:pic>
      <p:sp>
        <p:nvSpPr>
          <p:cNvPr id="4" name="Text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fv8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CUAABQIAAAwPAAAMSQAAAAAAAAmAAAACAAAAP//////////"/>
              </a:ext>
            </a:extLst>
          </p:cNvSpPr>
          <p:nvPr/>
        </p:nvSpPr>
        <p:spPr>
          <a:xfrm>
            <a:off x="6126480" y="1313180"/>
            <a:ext cx="3657600" cy="4570095"/>
          </a:xfrm>
          <a:prstGeom prst="rect">
            <a:avLst/>
          </a:prstGeom>
          <a:noFill/>
          <a:ln>
            <a:noFill/>
          </a:ln>
          <a:effectLst/>
        </p:spPr>
        <p:txBody>
          <a:bodyPr vert="horz" wrap="square" lIns="90170" tIns="45085" rIns="90170" bIns="45085" numCol="1" spcCol="215900" anchor="t"/>
          <a:lstStyle/>
          <a:p>
            <a:pPr marL="215900" indent="-215900">
              <a:lnSpc>
                <a:spcPct val="100000"/>
              </a:lnSpc>
              <a:spcBef>
                <a:spcPts val="2265"/>
              </a:spcBef>
              <a:spcAft>
                <a:spcPts val="2265"/>
              </a:spcAft>
              <a:buClr>
                <a:srgbClr val="000000"/>
              </a:buClr>
              <a:buSzPts val="810"/>
              <a:buFont typeface="Wingdings" pitchFamily="0" charset="0"/>
              <a:buChar char=""/>
            </a:pPr>
            <a:r>
              <a:rPr lang="en-us" cap="none"/>
              <a:t>Inference made by maximizing a score (e.g. ML) or sampling according to a posterior probability distribution (e.g. Bayesian MCMC)</a:t>
            </a:r>
            <a:endParaRPr lang="en-us" cap="none"/>
          </a:p>
          <a:p>
            <a:pPr marL="215900" indent="-215900">
              <a:lnSpc>
                <a:spcPct val="100000"/>
              </a:lnSpc>
              <a:spcBef>
                <a:spcPts val="2265"/>
              </a:spcBef>
              <a:spcAft>
                <a:spcPts val="2265"/>
              </a:spcAft>
              <a:buClr>
                <a:srgbClr val="000000"/>
              </a:buClr>
              <a:buSzPts val="810"/>
              <a:buFont typeface="Wingdings" pitchFamily="0" charset="0"/>
              <a:buChar char=""/>
            </a:pPr>
            <a:r>
              <a:rPr lang="en-us" cap="none"/>
              <a:t>Often computationally intensive</a:t>
            </a:r>
            <a:endParaRPr lang="en-us" cap="none"/>
          </a:p>
          <a:p>
            <a:pPr marL="215900" indent="-215900">
              <a:lnSpc>
                <a:spcPct val="100000"/>
              </a:lnSpc>
              <a:spcBef>
                <a:spcPts val="2265"/>
              </a:spcBef>
              <a:spcAft>
                <a:spcPts val="2265"/>
              </a:spcAft>
              <a:buClr>
                <a:srgbClr val="000000"/>
              </a:buClr>
              <a:buSzPts val="810"/>
              <a:buFont typeface="Wingdings" pitchFamily="0" charset="0"/>
              <a:buChar char=""/>
            </a:pPr>
            <a:r>
              <a:rPr lang="en-us" cap="none"/>
              <a:t>Some have been parallelized</a:t>
            </a:r>
            <a:endParaRPr lang="en-us" cap="none"/>
          </a:p>
          <a:p>
            <a:pPr marL="215900" indent="-215900">
              <a:lnSpc>
                <a:spcPct val="100000"/>
              </a:lnSpc>
              <a:spcBef>
                <a:spcPts val="2265"/>
              </a:spcBef>
              <a:spcAft>
                <a:spcPts val="2265"/>
              </a:spcAft>
              <a:buClr>
                <a:srgbClr val="000000"/>
              </a:buClr>
              <a:buSzPts val="810"/>
              <a:buFont typeface="Wingdings" pitchFamily="0" charset="0"/>
              <a:buChar char=""/>
            </a:pPr>
            <a:r>
              <a:rPr lang="en-us" cap="none"/>
              <a:t>Some focus on inferring good gene trees, others on inferring a good species tree, others on both</a:t>
            </a:r>
            <a:endParaRPr lang="en-us" cap="none"/>
          </a:p>
        </p:txBody>
      </p:sp>
    </p:spTree>
  </p:cSld>
  <p:clrMapOvr>
    <a:masterClrMapping/>
  </p:clrMapOvr>
  <p:timing>
    <p:tnLst>
      <p:par>
        <p:cTn id="1" dur="indefinite" restart="never" nodeType="tmRoot"/>
      </p:par>
    </p:tnLst>
  </p:timing>
</p:sld>
</file>

<file path=ppt/slides/slide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e8ff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bAMAABgBAADGOQAACAcAAAAAAAAmAAAACAAAAAEAAAAAAAAA"/>
              </a:ext>
            </a:extLst>
          </p:cNvSpPr>
          <p:nvPr>
            <p:ph type="title"/>
          </p:nvPr>
        </p:nvSpPr>
        <p:spPr>
          <a:xfrm>
            <a:off x="556260" y="177800"/>
            <a:ext cx="8835390" cy="965200"/>
          </a:xfrm>
        </p:spPr>
        <p:txBody>
          <a:bodyPr/>
          <a:lstStyle/>
          <a:p>
            <a:pPr>
              <a:defRPr sz="3600" cap="none"/>
            </a:pPr>
            <a:r>
              <a:t>Different methods target different problems</a:t>
            </a:r>
          </a:p>
        </p:txBody>
      </p:sp>
      <p:pic>
        <p:nvPicPr>
          <p:cNvPr id="3" name="Image1"/>
          <p:cNvPicPr>
            <a:picLocks noChangeAspect="1"/>
            <a:extLst>
              <a:ext uri="smNativeData">
                <pr:smNativeData xmlns:pr="smNativeData" xmlns="smNativeData" val="SMDATA_17_e8ff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EAAABOCgAA6jwAAFEnAAAAAAAAJgAAAAgAAAD//////////w=="/>
              </a:ext>
            </a:extLst>
          </p:cNvPicPr>
          <p:nvPr/>
        </p:nvPicPr>
        <p:blipFill>
          <a:blip r:embed="rId2"/>
          <a:stretch>
            <a:fillRect/>
          </a:stretch>
        </p:blipFill>
        <p:spPr>
          <a:xfrm>
            <a:off x="71755" y="1675130"/>
            <a:ext cx="9830435" cy="4716145"/>
          </a:xfrm>
          <a:prstGeom prst="rect">
            <a:avLst/>
          </a:prstGeom>
          <a:noFill/>
          <a:ln>
            <a:noFill/>
          </a:ln>
          <a:effectLst/>
        </p:spPr>
      </p:pic>
      <p:sp>
        <p:nvSpPr>
          <p:cNvPr id="4" name="Rectangle1"/>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sz="2000" cap="none">
                <a:latin typeface="Calibri" pitchFamily="2" charset="0"/>
                <a:ea typeface="DejaVu Sans" pitchFamily="1" charset="0"/>
                <a:cs typeface="DejaVu Sans" pitchFamily="1" charset="0"/>
              </a:rPr>
              <a:t>Szöllősi</a:t>
            </a:r>
            <a:r>
              <a:t> et al. Syst. Biol. 2015</a:t>
            </a:r>
          </a:p>
        </p:txBody>
      </p:sp>
      <p:sp>
        <p:nvSpPr>
          <p:cNvPr id="5" name="CadreTexte1"/>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IgDAAD/fwAA/38AAAAAAAAJAAAABAAAAAAA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BsAAE4kAABcJAAAficAAAAgAAAmAAAACAAAAP//////////"/>
              </a:ext>
            </a:extLst>
          </p:cNvSpPr>
          <p:nvPr/>
        </p:nvSpPr>
        <p:spPr>
          <a:xfrm>
            <a:off x="4475480" y="5901690"/>
            <a:ext cx="1435100" cy="518160"/>
          </a:xfrm>
          <a:prstGeom prst="rect">
            <a:avLst/>
          </a:prstGeom>
          <a:noFill/>
          <a:ln>
            <a:noFill/>
          </a:ln>
          <a:effectLst/>
        </p:spPr>
        <p:txBody>
          <a:bodyPr vert="horz" wrap="square" numCol="1" spcCol="215900" anchor="t"/>
          <a:lstStyle/>
          <a:p>
            <a:pPr algn="ctr">
              <a:defRPr cap="none">
                <a:solidFill>
                  <a:schemeClr val="accent5"/>
                </a:solidFill>
              </a:defRPr>
            </a:pPr>
            <a:r>
              <a:t>GeneRax </a:t>
            </a:r>
            <a:r>
              <a:rPr sz="1000" cap="none"/>
              <a:t>(Morel et al. 2020)</a:t>
            </a:r>
          </a:p>
        </p:txBody>
      </p:sp>
      <p:sp>
        <p:nvSpPr>
          <p:cNvPr id="6" name="CadreTexte2"/>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IgDAAD/fwAA/38AAAAAAAAJAAAABAAAAAAA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fxsAAJcnAABTJAAAxyoAAAAgAAAmAAAACAAAAP//////////"/>
              </a:ext>
            </a:extLst>
          </p:cNvSpPr>
          <p:nvPr/>
        </p:nvSpPr>
        <p:spPr>
          <a:xfrm>
            <a:off x="4469765" y="6435725"/>
            <a:ext cx="1435100" cy="518160"/>
          </a:xfrm>
          <a:prstGeom prst="rect">
            <a:avLst/>
          </a:prstGeom>
          <a:noFill/>
          <a:ln>
            <a:noFill/>
          </a:ln>
          <a:effectLst/>
        </p:spPr>
        <p:txBody>
          <a:bodyPr vert="horz" wrap="square" numCol="1" spcCol="215900" anchor="t"/>
          <a:lstStyle/>
          <a:p>
            <a:pPr algn="ctr">
              <a:defRPr cap="none">
                <a:solidFill>
                  <a:schemeClr val="accent5"/>
                </a:solidFill>
              </a:defRPr>
            </a:pPr>
            <a:r>
              <a:t>Treerecs </a:t>
            </a:r>
            <a:r>
              <a:rPr sz="1000" cap="none"/>
              <a:t>(Comte et al. 2020)</a:t>
            </a:r>
          </a:p>
        </p:txBody>
      </p:sp>
    </p:spTree>
  </p:cSld>
  <p:clrMapOvr>
    <a:masterClrMapping/>
  </p:clrMapOvr>
  <p:timing>
    <p:tnLst>
      <p:par>
        <p:cTn id="1" dur="indefinite" restart="never" nodeType="tmRoot"/>
      </p:par>
    </p:tnLst>
  </p:timing>
</p:sld>
</file>

<file path=ppt/slides/slide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Without GTST models, there may be shortage of information</a:t>
            </a:r>
            <a:endParaRPr lang="en-us" sz="4400" cap="none"/>
          </a:p>
        </p:txBody>
      </p:sp>
      <p:sp>
        <p:nvSpPr>
          <p:cNvPr id="3" name="CustomShape 2"/>
          <p:cNvSpPr>
            <a:extLst>
              <a:ext uri="smNativeData">
                <pr:smNativeData xmlns:pr="smNativeData" xmlns="smNativeData" val="SMDATA_15_e8ff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F1Z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xgoAAKQZAACGEQAAZCAAABAgAAAmAAAACAAAAP//////////"/>
              </a:ext>
            </a:extLst>
          </p:cNvSpPr>
          <p:nvPr/>
        </p:nvSpPr>
        <p:spPr>
          <a:xfrm>
            <a:off x="1751330" y="4168140"/>
            <a:ext cx="109728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GT1</a:t>
            </a:r>
            <a:endParaRPr lang="en-us" cap="none"/>
          </a:p>
        </p:txBody>
      </p:sp>
      <p:sp>
        <p:nvSpPr>
          <p:cNvPr id="4" name="CustomShape 3"/>
          <p:cNvSpPr>
            <a:extLst>
              <a:ext uri="smNativeData">
                <pr:smNativeData xmlns:pr="smNativeData" xmlns="smNativeData" val="SMDATA_15_e8ff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w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1hUAAKQZAACWHAAAZCAAABAgAAAmAAAACAAAAP//////////"/>
              </a:ext>
            </a:extLst>
          </p:cNvSpPr>
          <p:nvPr/>
        </p:nvSpPr>
        <p:spPr>
          <a:xfrm>
            <a:off x="3549650" y="4168140"/>
            <a:ext cx="109728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GT2</a:t>
            </a:r>
            <a:endParaRPr lang="en-us" cap="none"/>
          </a:p>
        </p:txBody>
      </p:sp>
      <p:sp>
        <p:nvSpPr>
          <p:cNvPr id="5" name="CustomShape 4"/>
          <p:cNvSpPr>
            <a:extLst>
              <a:ext uri="smNativeData">
                <pr:smNativeData xmlns:pr="smNativeData" xmlns="smNativeData" val="SMDATA_15_e8ff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hiwAAKQZAADWMwAAZCAAABAgAAAmAAAACAAAAP//////////"/>
              </a:ext>
            </a:extLst>
          </p:cNvSpPr>
          <p:nvPr/>
        </p:nvSpPr>
        <p:spPr>
          <a:xfrm>
            <a:off x="7237730" y="4168140"/>
            <a:ext cx="118872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GT4</a:t>
            </a:r>
            <a:endParaRPr lang="en-us" cap="none"/>
          </a:p>
        </p:txBody>
      </p:sp>
      <p:sp>
        <p:nvSpPr>
          <p:cNvPr id="6" name="CustomShape 5"/>
          <p:cNvSpPr>
            <a:extLst>
              <a:ext uri="smNativeData">
                <pr:smNativeData xmlns:pr="smNativeData" xmlns="smNativeData" val="SMDATA_15_e8ff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B/B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5yAAAKQZAAA3KAAAZCAAABAgAAAmAAAACAAAAP//////////"/>
              </a:ext>
            </a:extLst>
          </p:cNvSpPr>
          <p:nvPr/>
        </p:nvSpPr>
        <p:spPr>
          <a:xfrm>
            <a:off x="5348605" y="4168140"/>
            <a:ext cx="118872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GT3</a:t>
            </a:r>
            <a:endParaRPr lang="en-us" cap="none"/>
          </a:p>
        </p:txBody>
      </p:sp>
      <p:sp>
        <p:nvSpPr>
          <p:cNvPr id="7" name="Line 6"/>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9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OMkAAD2EAAA4yQAABAAAAAmAAAACAAAAP//////////"/>
              </a:ext>
            </a:extLst>
          </p:cNvSpPr>
          <p:nvPr/>
        </p:nvSpPr>
        <p:spPr>
          <a:xfrm>
            <a:off x="1842770" y="5996305"/>
            <a:ext cx="914400" cy="0"/>
          </a:xfrm>
          <a:prstGeom prst="line">
            <a:avLst/>
          </a:prstGeom>
          <a:noFill/>
          <a:ln w="36830" cap="flat" cmpd="sng" algn="ctr">
            <a:solidFill>
              <a:srgbClr val="0066CC"/>
            </a:solidFill>
            <a:prstDash val="solid"/>
            <a:headEnd type="none"/>
            <a:tailEnd type="none"/>
          </a:ln>
          <a:effectLst/>
        </p:spPr>
      </p:sp>
      <p:sp>
        <p:nvSpPr>
          <p:cNvPr id="8" name="Line 7"/>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Bi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FQlAAD2EAAAVCUAABAAAAAmAAAACAAAAP//////////"/>
              </a:ext>
            </a:extLst>
          </p:cNvSpPr>
          <p:nvPr/>
        </p:nvSpPr>
        <p:spPr>
          <a:xfrm>
            <a:off x="1842770" y="6068060"/>
            <a:ext cx="914400" cy="0"/>
          </a:xfrm>
          <a:prstGeom prst="line">
            <a:avLst/>
          </a:prstGeom>
          <a:noFill/>
          <a:ln w="36830" cap="flat" cmpd="sng" algn="ctr">
            <a:solidFill>
              <a:srgbClr val="0066CC"/>
            </a:solidFill>
            <a:prstDash val="solid"/>
            <a:headEnd type="none"/>
            <a:tailEnd type="none"/>
          </a:ln>
          <a:effectLst/>
        </p:spPr>
      </p:sp>
      <p:sp>
        <p:nvSpPr>
          <p:cNvPr id="9" name="Line 8"/>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IpS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MYlAAD2EAAAxiUAABAAAAAmAAAACAAAAP//////////"/>
              </a:ext>
            </a:extLst>
          </p:cNvSpPr>
          <p:nvPr/>
        </p:nvSpPr>
        <p:spPr>
          <a:xfrm>
            <a:off x="1842770" y="6140450"/>
            <a:ext cx="914400" cy="0"/>
          </a:xfrm>
          <a:prstGeom prst="line">
            <a:avLst/>
          </a:prstGeom>
          <a:noFill/>
          <a:ln w="36830" cap="flat" cmpd="sng" algn="ctr">
            <a:solidFill>
              <a:srgbClr val="0066CC"/>
            </a:solidFill>
            <a:prstDash val="solid"/>
            <a:headEnd type="none"/>
            <a:tailEnd type="none"/>
          </a:ln>
          <a:effectLst/>
        </p:spPr>
      </p:sp>
      <p:sp>
        <p:nvSpPr>
          <p:cNvPr id="10" name="Line 9"/>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DcmAAD2EAAANyYAABAAAAAmAAAACAAAAP//////////"/>
              </a:ext>
            </a:extLst>
          </p:cNvSpPr>
          <p:nvPr/>
        </p:nvSpPr>
        <p:spPr>
          <a:xfrm>
            <a:off x="1842770" y="6212205"/>
            <a:ext cx="914400" cy="0"/>
          </a:xfrm>
          <a:prstGeom prst="line">
            <a:avLst/>
          </a:prstGeom>
          <a:noFill/>
          <a:ln w="36830" cap="flat" cmpd="sng" algn="ctr">
            <a:solidFill>
              <a:srgbClr val="0066CC"/>
            </a:solidFill>
            <a:prstDash val="solid"/>
            <a:headEnd type="none"/>
            <a:tailEnd type="none"/>
          </a:ln>
          <a:effectLst/>
        </p:spPr>
      </p:sp>
      <p:sp>
        <p:nvSpPr>
          <p:cNvPr id="11" name="Line 10"/>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oe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KgmAAD2EAAAqCYAABAAAAAmAAAACAAAAP//////////"/>
              </a:ext>
            </a:extLst>
          </p:cNvSpPr>
          <p:nvPr/>
        </p:nvSpPr>
        <p:spPr>
          <a:xfrm>
            <a:off x="1842770" y="6283960"/>
            <a:ext cx="914400" cy="0"/>
          </a:xfrm>
          <a:prstGeom prst="line">
            <a:avLst/>
          </a:prstGeom>
          <a:noFill/>
          <a:ln w="36830" cap="flat" cmpd="sng" algn="ctr">
            <a:solidFill>
              <a:srgbClr val="0066CC"/>
            </a:solidFill>
            <a:prstDash val="solid"/>
            <a:headEnd type="none"/>
            <a:tailEnd type="none"/>
          </a:ln>
          <a:effectLst/>
        </p:spPr>
      </p:sp>
      <p:sp>
        <p:nvSpPr>
          <p:cNvPr id="12" name="Line 11"/>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Uqe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BonAAD2EAAAGicAABAAAAAmAAAACAAAAP//////////"/>
              </a:ext>
            </a:extLst>
          </p:cNvSpPr>
          <p:nvPr/>
        </p:nvSpPr>
        <p:spPr>
          <a:xfrm>
            <a:off x="1842770" y="6356350"/>
            <a:ext cx="914400" cy="0"/>
          </a:xfrm>
          <a:prstGeom prst="line">
            <a:avLst/>
          </a:prstGeom>
          <a:noFill/>
          <a:ln w="36830" cap="flat" cmpd="sng" algn="ctr">
            <a:solidFill>
              <a:srgbClr val="0066CC"/>
            </a:solidFill>
            <a:prstDash val="solid"/>
            <a:headEnd type="none"/>
            <a:tailEnd type="none"/>
          </a:ln>
          <a:effectLst/>
        </p:spPr>
      </p:sp>
      <p:sp>
        <p:nvSpPr>
          <p:cNvPr id="13" name="Line 12"/>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OMkAAAIHAAA4yQAABAAAAAmAAAACAAAAP//////////"/>
              </a:ext>
            </a:extLst>
          </p:cNvSpPr>
          <p:nvPr/>
        </p:nvSpPr>
        <p:spPr>
          <a:xfrm>
            <a:off x="3642360" y="5996305"/>
            <a:ext cx="914400" cy="0"/>
          </a:xfrm>
          <a:prstGeom prst="line">
            <a:avLst/>
          </a:prstGeom>
          <a:noFill/>
          <a:ln w="36830" cap="flat" cmpd="sng" algn="ctr">
            <a:solidFill>
              <a:srgbClr val="0066CC"/>
            </a:solidFill>
            <a:prstDash val="solid"/>
            <a:headEnd type="none"/>
            <a:tailEnd type="none"/>
          </a:ln>
          <a:effectLst/>
        </p:spPr>
      </p:sp>
      <p:sp>
        <p:nvSpPr>
          <p:cNvPr id="14" name="Line 13"/>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c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FQlAAAIHAAAVCUAABAAAAAmAAAACAAAAP//////////"/>
              </a:ext>
            </a:extLst>
          </p:cNvSpPr>
          <p:nvPr/>
        </p:nvSpPr>
        <p:spPr>
          <a:xfrm>
            <a:off x="3642360" y="6068060"/>
            <a:ext cx="914400" cy="0"/>
          </a:xfrm>
          <a:prstGeom prst="line">
            <a:avLst/>
          </a:prstGeom>
          <a:noFill/>
          <a:ln w="36830" cap="flat" cmpd="sng" algn="ctr">
            <a:solidFill>
              <a:srgbClr val="0066CC"/>
            </a:solidFill>
            <a:prstDash val="solid"/>
            <a:headEnd type="none"/>
            <a:tailEnd type="none"/>
          </a:ln>
          <a:effectLst/>
        </p:spPr>
      </p:sp>
      <p:sp>
        <p:nvSpPr>
          <p:cNvPr id="15" name="Line 14"/>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MYlAAAIHAAAxiUAABAAAAAmAAAACAAAAP//////////"/>
              </a:ext>
            </a:extLst>
          </p:cNvSpPr>
          <p:nvPr/>
        </p:nvSpPr>
        <p:spPr>
          <a:xfrm>
            <a:off x="3642360" y="6140450"/>
            <a:ext cx="914400" cy="0"/>
          </a:xfrm>
          <a:prstGeom prst="line">
            <a:avLst/>
          </a:prstGeom>
          <a:noFill/>
          <a:ln w="36830" cap="flat" cmpd="sng" algn="ctr">
            <a:solidFill>
              <a:srgbClr val="0066CC"/>
            </a:solidFill>
            <a:prstDash val="solid"/>
            <a:headEnd type="none"/>
            <a:tailEnd type="none"/>
          </a:ln>
          <a:effectLst/>
        </p:spPr>
      </p:sp>
      <p:sp>
        <p:nvSpPr>
          <p:cNvPr id="16" name="Line 15"/>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1A8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DcmAAAIHAAANyYAABAAAAAmAAAACAAAAP//////////"/>
              </a:ext>
            </a:extLst>
          </p:cNvSpPr>
          <p:nvPr/>
        </p:nvSpPr>
        <p:spPr>
          <a:xfrm>
            <a:off x="3642360" y="6212205"/>
            <a:ext cx="914400" cy="0"/>
          </a:xfrm>
          <a:prstGeom prst="line">
            <a:avLst/>
          </a:prstGeom>
          <a:noFill/>
          <a:ln w="36830" cap="flat" cmpd="sng" algn="ctr">
            <a:solidFill>
              <a:srgbClr val="0066CC"/>
            </a:solidFill>
            <a:prstDash val="solid"/>
            <a:headEnd type="none"/>
            <a:tailEnd type="none"/>
          </a:ln>
          <a:effectLst/>
        </p:spPr>
      </p:sp>
      <p:sp>
        <p:nvSpPr>
          <p:cNvPr id="17" name="Line 16"/>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A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KgmAAAIHAAAqCYAABAAAAAmAAAACAAAAP//////////"/>
              </a:ext>
            </a:extLst>
          </p:cNvSpPr>
          <p:nvPr/>
        </p:nvSpPr>
        <p:spPr>
          <a:xfrm>
            <a:off x="3642360" y="6283960"/>
            <a:ext cx="914400" cy="0"/>
          </a:xfrm>
          <a:prstGeom prst="line">
            <a:avLst/>
          </a:prstGeom>
          <a:noFill/>
          <a:ln w="36830" cap="flat" cmpd="sng" algn="ctr">
            <a:solidFill>
              <a:srgbClr val="0066CC"/>
            </a:solidFill>
            <a:prstDash val="solid"/>
            <a:headEnd type="none"/>
            <a:tailEnd type="none"/>
          </a:ln>
          <a:effectLst/>
        </p:spPr>
      </p:sp>
      <p:sp>
        <p:nvSpPr>
          <p:cNvPr id="18" name="Line 17"/>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sDAR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BonAAAIHAAAGicAABAAAAAmAAAACAAAAP//////////"/>
              </a:ext>
            </a:extLst>
          </p:cNvSpPr>
          <p:nvPr/>
        </p:nvSpPr>
        <p:spPr>
          <a:xfrm>
            <a:off x="3642360" y="6356350"/>
            <a:ext cx="914400" cy="0"/>
          </a:xfrm>
          <a:prstGeom prst="line">
            <a:avLst/>
          </a:prstGeom>
          <a:noFill/>
          <a:ln w="36830" cap="flat" cmpd="sng" algn="ctr">
            <a:solidFill>
              <a:srgbClr val="0066CC"/>
            </a:solidFill>
            <a:prstDash val="solid"/>
            <a:headEnd type="none"/>
            <a:tailEnd type="none"/>
          </a:ln>
          <a:effectLst/>
        </p:spPr>
      </p:sp>
      <p:sp>
        <p:nvSpPr>
          <p:cNvPr id="19" name="Line 18"/>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uDY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OMkAACMJwAA4yQAABAAAAAmAAAACAAAAP//////////"/>
              </a:ext>
            </a:extLst>
          </p:cNvSpPr>
          <p:nvPr/>
        </p:nvSpPr>
        <p:spPr>
          <a:xfrm>
            <a:off x="5514340" y="5996305"/>
            <a:ext cx="914400" cy="0"/>
          </a:xfrm>
          <a:prstGeom prst="line">
            <a:avLst/>
          </a:prstGeom>
          <a:noFill/>
          <a:ln w="36830" cap="flat" cmpd="sng" algn="ctr">
            <a:solidFill>
              <a:srgbClr val="0066CC"/>
            </a:solidFill>
            <a:prstDash val="solid"/>
            <a:headEnd type="none"/>
            <a:tailEnd type="none"/>
          </a:ln>
          <a:effectLst/>
        </p:spPr>
      </p:sp>
      <p:sp>
        <p:nvSpPr>
          <p:cNvPr id="20" name="Line 19"/>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m0//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FQlAACMJwAAVCUAABAAAAAmAAAACAAAAP//////////"/>
              </a:ext>
            </a:extLst>
          </p:cNvSpPr>
          <p:nvPr/>
        </p:nvSpPr>
        <p:spPr>
          <a:xfrm>
            <a:off x="5514340" y="6068060"/>
            <a:ext cx="914400" cy="0"/>
          </a:xfrm>
          <a:prstGeom prst="line">
            <a:avLst/>
          </a:prstGeom>
          <a:noFill/>
          <a:ln w="36830" cap="flat" cmpd="sng" algn="ctr">
            <a:solidFill>
              <a:srgbClr val="0066CC"/>
            </a:solidFill>
            <a:prstDash val="solid"/>
            <a:headEnd type="none"/>
            <a:tailEnd type="none"/>
          </a:ln>
          <a:effectLst/>
        </p:spPr>
      </p:sp>
      <p:sp>
        <p:nvSpPr>
          <p:cNvPr id="21" name="Line 20"/>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nK9f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MYlAACMJwAAxiUAABAAAAAmAAAACAAAAP//////////"/>
              </a:ext>
            </a:extLst>
          </p:cNvSpPr>
          <p:nvPr/>
        </p:nvSpPr>
        <p:spPr>
          <a:xfrm>
            <a:off x="5514340" y="6140450"/>
            <a:ext cx="914400" cy="0"/>
          </a:xfrm>
          <a:prstGeom prst="line">
            <a:avLst/>
          </a:prstGeom>
          <a:noFill/>
          <a:ln w="36830" cap="flat" cmpd="sng" algn="ctr">
            <a:solidFill>
              <a:srgbClr val="0066CC"/>
            </a:solidFill>
            <a:prstDash val="solid"/>
            <a:headEnd type="none"/>
            <a:tailEnd type="none"/>
          </a:ln>
          <a:effectLst/>
        </p:spPr>
      </p:sp>
      <p:sp>
        <p:nvSpPr>
          <p:cNvPr id="22" name="Line 21"/>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97yg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DcmAACMJwAANyYAABAAAAAmAAAACAAAAP//////////"/>
              </a:ext>
            </a:extLst>
          </p:cNvSpPr>
          <p:nvPr/>
        </p:nvSpPr>
        <p:spPr>
          <a:xfrm>
            <a:off x="5514340" y="6212205"/>
            <a:ext cx="914400" cy="0"/>
          </a:xfrm>
          <a:prstGeom prst="line">
            <a:avLst/>
          </a:prstGeom>
          <a:noFill/>
          <a:ln w="36830" cap="flat" cmpd="sng" algn="ctr">
            <a:solidFill>
              <a:srgbClr val="0066CC"/>
            </a:solidFill>
            <a:prstDash val="solid"/>
            <a:headEnd type="none"/>
            <a:tailEnd type="none"/>
          </a:ln>
          <a:effectLst/>
        </p:spPr>
      </p:sp>
      <p:sp>
        <p:nvSpPr>
          <p:cNvPr id="23" name="Line 22"/>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HU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KgmAACMJwAAqCYAABAAAAAmAAAACAAAAP//////////"/>
              </a:ext>
            </a:extLst>
          </p:cNvSpPr>
          <p:nvPr/>
        </p:nvSpPr>
        <p:spPr>
          <a:xfrm>
            <a:off x="5514340" y="6283960"/>
            <a:ext cx="914400" cy="0"/>
          </a:xfrm>
          <a:prstGeom prst="line">
            <a:avLst/>
          </a:prstGeom>
          <a:noFill/>
          <a:ln w="36830" cap="flat" cmpd="sng" algn="ctr">
            <a:solidFill>
              <a:srgbClr val="0066CC"/>
            </a:solidFill>
            <a:prstDash val="solid"/>
            <a:headEnd type="none"/>
            <a:tailEnd type="none"/>
          </a:ln>
          <a:effectLst/>
        </p:spPr>
      </p:sp>
      <p:sp>
        <p:nvSpPr>
          <p:cNvPr id="24" name="Line 23"/>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VoO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BonAACMJwAAGicAABAAAAAmAAAACAAAAP//////////"/>
              </a:ext>
            </a:extLst>
          </p:cNvSpPr>
          <p:nvPr/>
        </p:nvSpPr>
        <p:spPr>
          <a:xfrm>
            <a:off x="5514340" y="6356350"/>
            <a:ext cx="914400" cy="0"/>
          </a:xfrm>
          <a:prstGeom prst="line">
            <a:avLst/>
          </a:prstGeom>
          <a:noFill/>
          <a:ln w="36830" cap="flat" cmpd="sng" algn="ctr">
            <a:solidFill>
              <a:srgbClr val="0066CC"/>
            </a:solidFill>
            <a:prstDash val="solid"/>
            <a:headEnd type="none"/>
            <a:tailEnd type="none"/>
          </a:ln>
          <a:effectLst/>
        </p:spPr>
      </p:sp>
      <p:sp>
        <p:nvSpPr>
          <p:cNvPr id="25" name="Line 24"/>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o/Pj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OMkAACfMQAA4yQAABAAAAAmAAAACAAAAP//////////"/>
              </a:ext>
            </a:extLst>
          </p:cNvSpPr>
          <p:nvPr/>
        </p:nvSpPr>
        <p:spPr>
          <a:xfrm>
            <a:off x="7700645" y="5996305"/>
            <a:ext cx="365760" cy="0"/>
          </a:xfrm>
          <a:prstGeom prst="line">
            <a:avLst/>
          </a:prstGeom>
          <a:noFill/>
          <a:ln w="36830" cap="flat" cmpd="sng" algn="ctr">
            <a:solidFill>
              <a:srgbClr val="0066CC"/>
            </a:solidFill>
            <a:prstDash val="solid"/>
            <a:headEnd type="none"/>
            <a:tailEnd type="none"/>
          </a:ln>
          <a:effectLst/>
        </p:spPr>
      </p:sp>
      <p:sp>
        <p:nvSpPr>
          <p:cNvPr id="26" name="Line 25"/>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2fSf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FQlAACfMQAAVCUAABAAAAAmAAAACAAAAP//////////"/>
              </a:ext>
            </a:extLst>
          </p:cNvSpPr>
          <p:nvPr/>
        </p:nvSpPr>
        <p:spPr>
          <a:xfrm>
            <a:off x="7700645" y="6068060"/>
            <a:ext cx="365760" cy="0"/>
          </a:xfrm>
          <a:prstGeom prst="line">
            <a:avLst/>
          </a:prstGeom>
          <a:noFill/>
          <a:ln w="36830" cap="flat" cmpd="sng" algn="ctr">
            <a:solidFill>
              <a:srgbClr val="0066CC"/>
            </a:solidFill>
            <a:prstDash val="solid"/>
            <a:headEnd type="none"/>
            <a:tailEnd type="none"/>
          </a:ln>
          <a:effectLst/>
        </p:spPr>
      </p:sp>
      <p:sp>
        <p:nvSpPr>
          <p:cNvPr id="27" name="Line 26"/>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K05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MYlAACfMQAAxiUAABAAAAAmAAAACAAAAP//////////"/>
              </a:ext>
            </a:extLst>
          </p:cNvSpPr>
          <p:nvPr/>
        </p:nvSpPr>
        <p:spPr>
          <a:xfrm>
            <a:off x="7700645" y="6140450"/>
            <a:ext cx="365760" cy="0"/>
          </a:xfrm>
          <a:prstGeom prst="line">
            <a:avLst/>
          </a:prstGeom>
          <a:noFill/>
          <a:ln w="36830" cap="flat" cmpd="sng" algn="ctr">
            <a:solidFill>
              <a:srgbClr val="0066CC"/>
            </a:solidFill>
            <a:prstDash val="solid"/>
            <a:headEnd type="none"/>
            <a:tailEnd type="none"/>
          </a:ln>
          <a:effectLst/>
        </p:spPr>
      </p:sp>
      <p:sp>
        <p:nvSpPr>
          <p:cNvPr id="28" name="Line 27"/>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RMft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DcmAACfMQAANyYAABAAAAAmAAAACAAAAP//////////"/>
              </a:ext>
            </a:extLst>
          </p:cNvSpPr>
          <p:nvPr/>
        </p:nvSpPr>
        <p:spPr>
          <a:xfrm>
            <a:off x="7700645" y="6212205"/>
            <a:ext cx="365760" cy="0"/>
          </a:xfrm>
          <a:prstGeom prst="line">
            <a:avLst/>
          </a:prstGeom>
          <a:noFill/>
          <a:ln w="36830" cap="flat" cmpd="sng" algn="ctr">
            <a:solidFill>
              <a:srgbClr val="0066CC"/>
            </a:solidFill>
            <a:prstDash val="solid"/>
            <a:headEnd type="none"/>
            <a:tailEnd type="none"/>
          </a:ln>
          <a:effectLst/>
        </p:spPr>
      </p:sp>
      <p:sp>
        <p:nvSpPr>
          <p:cNvPr id="29" name="Line 28"/>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jFWY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KgmAACfMQAAqCYAABAAAAAmAAAACAAAAP//////////"/>
              </a:ext>
            </a:extLst>
          </p:cNvSpPr>
          <p:nvPr/>
        </p:nvSpPr>
        <p:spPr>
          <a:xfrm>
            <a:off x="7700645" y="6283960"/>
            <a:ext cx="365760" cy="0"/>
          </a:xfrm>
          <a:prstGeom prst="line">
            <a:avLst/>
          </a:prstGeom>
          <a:noFill/>
          <a:ln w="36830" cap="flat" cmpd="sng" algn="ctr">
            <a:solidFill>
              <a:srgbClr val="0066CC"/>
            </a:solidFill>
            <a:prstDash val="solid"/>
            <a:headEnd type="none"/>
            <a:tailEnd type="none"/>
          </a:ln>
          <a:effectLst/>
        </p:spPr>
      </p:sp>
      <p:sp>
        <p:nvSpPr>
          <p:cNvPr id="30" name="Line 29"/>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CbE3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BonAACfMQAAGicAABAAAAAmAAAACAAAAP//////////"/>
              </a:ext>
            </a:extLst>
          </p:cNvSpPr>
          <p:nvPr/>
        </p:nvSpPr>
        <p:spPr>
          <a:xfrm>
            <a:off x="7700645" y="6356350"/>
            <a:ext cx="365760" cy="0"/>
          </a:xfrm>
          <a:prstGeom prst="line">
            <a:avLst/>
          </a:prstGeom>
          <a:noFill/>
          <a:ln w="36830" cap="flat" cmpd="sng" algn="ctr">
            <a:solidFill>
              <a:srgbClr val="0066CC"/>
            </a:solidFill>
            <a:prstDash val="solid"/>
            <a:headEnd type="none"/>
            <a:tailEnd type="none"/>
          </a:ln>
          <a:effectLst/>
        </p:spPr>
      </p:sp>
      <p:sp>
        <p:nvSpPr>
          <p:cNvPr id="31" name="Line 30"/>
          <p:cNvSpPr>
            <a:extLst>
              <a:ext uri="smNativeData">
                <pr:smNativeData xmlns:pr="smNativeData" xmlns="smNativeData" val="SMDATA_15_e8ff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zNbT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djAAAF8gAACYMAAATyQAABAAAAAmAAAACAAAAP//////////"/>
              </a:ext>
            </a:extLst>
          </p:cNvSpPr>
          <p:nvPr/>
        </p:nvSpPr>
        <p:spPr>
          <a:xfrm flipV="1">
            <a:off x="7877810" y="5262245"/>
            <a:ext cx="21590" cy="640080"/>
          </a:xfrm>
          <a:prstGeom prst="line">
            <a:avLst/>
          </a:prstGeom>
          <a:noFill/>
          <a:ln w="36830" cap="flat" cmpd="sng" algn="ctr">
            <a:solidFill>
              <a:srgbClr val="FF950E"/>
            </a:solidFill>
            <a:prstDash val="solid"/>
            <a:headEnd type="none"/>
            <a:tailEnd type="triangle" w="med" len="med"/>
          </a:ln>
          <a:effectLst/>
        </p:spPr>
      </p:sp>
      <p:sp>
        <p:nvSpPr>
          <p:cNvPr id="32" name="Line 31"/>
          <p:cNvSpPr>
            <a:extLst>
              <a:ext uri="smNativeData">
                <pr:smNativeData xmlns:pr="smNativeData" xmlns="smNativeData" val="SMDATA_15_e8ff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u2i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ejAAAG4gAACcMAAAXiQAABAAAAAmAAAACAAAAP//////////"/>
              </a:ext>
            </a:extLst>
          </p:cNvSpPr>
          <p:nvPr/>
        </p:nvSpPr>
        <p:spPr>
          <a:xfrm flipV="1">
            <a:off x="7880350" y="5271770"/>
            <a:ext cx="21590" cy="640080"/>
          </a:xfrm>
          <a:prstGeom prst="line">
            <a:avLst/>
          </a:prstGeom>
          <a:noFill/>
          <a:ln w="36830" cap="flat" cmpd="sng" algn="ctr">
            <a:solidFill>
              <a:srgbClr val="FF950E"/>
            </a:solidFill>
            <a:prstDash val="solid"/>
            <a:headEnd type="none"/>
            <a:tailEnd type="triangle" w="med" len="med"/>
          </a:ln>
          <a:effectLst/>
        </p:spPr>
      </p:sp>
      <p:sp>
        <p:nvSpPr>
          <p:cNvPr id="33" name="Line 32"/>
          <p:cNvSpPr>
            <a:extLst>
              <a:ext uri="smNativeData">
                <pr:smNativeData xmlns:pr="smNativeData" xmlns="smNativeData" val="SMDATA_15_e8ff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W0Ho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wSQAAH0gAADjJAAAbSQAABAAAAAmAAAACAAAAP//////////"/>
              </a:ext>
            </a:extLst>
          </p:cNvSpPr>
          <p:nvPr/>
        </p:nvSpPr>
        <p:spPr>
          <a:xfrm flipV="1">
            <a:off x="5974715" y="5281295"/>
            <a:ext cx="21590" cy="640080"/>
          </a:xfrm>
          <a:prstGeom prst="line">
            <a:avLst/>
          </a:prstGeom>
          <a:noFill/>
          <a:ln w="36830" cap="flat" cmpd="sng" algn="ctr">
            <a:solidFill>
              <a:srgbClr val="FF950E"/>
            </a:solidFill>
            <a:prstDash val="solid"/>
            <a:headEnd type="none"/>
            <a:tailEnd type="triangle" w="med" len="med"/>
          </a:ln>
          <a:effectLst/>
        </p:spPr>
      </p:sp>
      <p:sp>
        <p:nvSpPr>
          <p:cNvPr id="34" name="Line 33"/>
          <p:cNvSpPr>
            <a:extLst>
              <a:ext uri="smNativeData">
                <pr:smNativeData xmlns:pr="smNativeData" xmlns="smNativeData" val="SMDATA_15_e8ff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Yx+B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CBkAAIwgAAAqGQAAfCQAABAAAAAmAAAACAAAAP//////////"/>
              </a:ext>
            </a:extLst>
          </p:cNvSpPr>
          <p:nvPr/>
        </p:nvSpPr>
        <p:spPr>
          <a:xfrm flipV="1">
            <a:off x="4069080" y="5290820"/>
            <a:ext cx="21590" cy="640080"/>
          </a:xfrm>
          <a:prstGeom prst="line">
            <a:avLst/>
          </a:prstGeom>
          <a:noFill/>
          <a:ln w="36830" cap="flat" cmpd="sng" algn="ctr">
            <a:solidFill>
              <a:srgbClr val="FF950E"/>
            </a:solidFill>
            <a:prstDash val="solid"/>
            <a:headEnd type="none"/>
            <a:tailEnd type="triangle" w="med" len="med"/>
          </a:ln>
          <a:effectLst/>
        </p:spPr>
      </p:sp>
      <p:sp>
        <p:nvSpPr>
          <p:cNvPr id="35" name="Line 34"/>
          <p:cNvSpPr>
            <a:extLst>
              <a:ext uri="smNativeData">
                <pr:smNativeData xmlns:pr="smNativeData" xmlns="smNativeData" val="SMDATA_15_e8ff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NJIy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Q0AAJogAAAbDgAAiiQAABAAAAAmAAAACAAAAP//////////"/>
              </a:ext>
            </a:extLst>
          </p:cNvSpPr>
          <p:nvPr/>
        </p:nvSpPr>
        <p:spPr>
          <a:xfrm flipV="1">
            <a:off x="2271395" y="5299710"/>
            <a:ext cx="21590" cy="640080"/>
          </a:xfrm>
          <a:prstGeom prst="line">
            <a:avLst/>
          </a:prstGeom>
          <a:noFill/>
          <a:ln w="36830" cap="flat" cmpd="sng" algn="ctr">
            <a:solidFill>
              <a:srgbClr val="FF950E"/>
            </a:solidFill>
            <a:prstDash val="solid"/>
            <a:headEnd type="none"/>
            <a:tailEnd type="triangle" w="med" len="med"/>
          </a:ln>
          <a:effectLst/>
        </p:spPr>
      </p:sp>
    </p:spTree>
  </p:cSld>
  <p:clrMapOvr>
    <a:masterClrMapping/>
  </p:clrMapOvr>
  <p:timing>
    <p:tnLst>
      <p:par>
        <p:cTn id="1" dur="indefinite" restart="never" nodeType="tmRoot"/>
      </p:par>
    </p:tnLst>
  </p:timing>
</p:sld>
</file>

<file path=ppt/slides/slide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cAAADoOgAAIwoAAAAAAAAmAAAACAAAAP//////////"/>
              </a:ext>
            </a:extLst>
          </p:cNvSpPr>
          <p:nvPr/>
        </p:nvSpPr>
        <p:spPr>
          <a:xfrm>
            <a:off x="504190" y="136525"/>
            <a:ext cx="9071610" cy="1511300"/>
          </a:xfrm>
          <a:prstGeom prst="rect">
            <a:avLst/>
          </a:prstGeom>
          <a:solidFill>
            <a:srgbClr val="CCCCCC"/>
          </a:solidFill>
          <a:ln>
            <a:noFill/>
          </a:ln>
          <a:effectLst/>
        </p:spPr>
        <p:txBody>
          <a:bodyPr vert="horz" wrap="square" lIns="0" tIns="0" rIns="0" bIns="0" numCol="1" spcCol="215900" anchor="ctr"/>
          <a:lstStyle/>
          <a:p>
            <a:pPr algn="ctr">
              <a:defRPr sz="1600" cap="none">
                <a:solidFill>
                  <a:srgbClr val="000000"/>
                </a:solidFill>
              </a:defRPr>
            </a:pPr>
            <a:r>
              <a:rPr lang="en-us" sz="3600" cap="none"/>
              <a:t>GTST models allow sharing of information thanks to a hierarchical model</a:t>
            </a:r>
            <a:endParaRPr lang="en-us" sz="3600" cap="none"/>
          </a:p>
        </p:txBody>
      </p:sp>
      <p:sp>
        <p:nvSpPr>
          <p:cNvPr id="3" name="CustomShape 2"/>
          <p:cNvSpPr>
            <a:extLst>
              <a:ext uri="smNativeData">
                <pr:smNativeData xmlns:pr="smNativeData" xmlns="smNativeData" val="SMDATA_15_e8ff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N1IF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N1IFAB/f38A3N7gA8zMzADAwP8Af39/AAAAAAAAAAAAAAAAAAAAAAAAAAAAIQAAABgAAAAUAAAAuhoAAGoNAACaIgAAuhQAABAgAAAmAAAACAAAAP//////////"/>
              </a:ext>
            </a:extLst>
          </p:cNvSpPr>
          <p:nvPr/>
        </p:nvSpPr>
        <p:spPr>
          <a:xfrm>
            <a:off x="4344670" y="2180590"/>
            <a:ext cx="1280160" cy="1188720"/>
          </a:xfrm>
          <a:prstGeom prst="ellipse">
            <a:avLst/>
          </a:prstGeom>
          <a:solidFill>
            <a:srgbClr val="FFFFFF"/>
          </a:solidFill>
          <a:ln w="36830" cap="flat" cmpd="sng" algn="ctr">
            <a:solidFill>
              <a:srgbClr val="DD4814"/>
            </a:solidFill>
            <a:prstDash val="solid"/>
            <a:headEnd type="none"/>
            <a:tailEnd type="none"/>
          </a:ln>
          <a:effectLst/>
        </p:spPr>
        <p:txBody>
          <a:bodyPr vert="horz" wrap="none" lIns="108585" tIns="63500" rIns="108585" bIns="63500" numCol="1" spcCol="215900" anchor="ctr"/>
          <a:lstStyle/>
          <a:p>
            <a:pPr algn="ctr"/>
            <a:r>
              <a:rPr lang="en-us" cap="none"/>
              <a:t>Species </a:t>
            </a:r>
            <a:endParaRPr lang="en-us" cap="none"/>
          </a:p>
          <a:p>
            <a:pPr algn="ctr"/>
            <a:r>
              <a:rPr lang="en-us" cap="none"/>
              <a:t>tree</a:t>
            </a:r>
            <a:endParaRPr lang="en-us" cap="none"/>
          </a:p>
        </p:txBody>
      </p:sp>
      <p:sp>
        <p:nvSpPr>
          <p:cNvPr id="4" name="CustomShape 3"/>
          <p:cNvSpPr>
            <a:extLst>
              <a:ext uri="smNativeData">
                <pr:smNativeData xmlns:pr="smNativeData" xmlns="smNativeData" val="SMDATA_15_e8ff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xgoAAKQZAACGEQAAZCAAABAgAAAmAAAACAAAAP//////////"/>
              </a:ext>
            </a:extLst>
          </p:cNvSpPr>
          <p:nvPr/>
        </p:nvSpPr>
        <p:spPr>
          <a:xfrm>
            <a:off x="1751330" y="4168140"/>
            <a:ext cx="109728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GT1</a:t>
            </a:r>
            <a:endParaRPr lang="en-us" cap="none"/>
          </a:p>
        </p:txBody>
      </p:sp>
      <p:sp>
        <p:nvSpPr>
          <p:cNvPr id="5" name="CustomShape 4"/>
          <p:cNvSpPr>
            <a:extLst>
              <a:ext uri="smNativeData">
                <pr:smNativeData xmlns:pr="smNativeData" xmlns="smNativeData" val="SMDATA_15_e8ff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1hUAAKQZAACWHAAAZCAAABAgAAAmAAAACAAAAP//////////"/>
              </a:ext>
            </a:extLst>
          </p:cNvSpPr>
          <p:nvPr/>
        </p:nvSpPr>
        <p:spPr>
          <a:xfrm>
            <a:off x="3549650" y="4168140"/>
            <a:ext cx="109728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GT2</a:t>
            </a:r>
            <a:endParaRPr lang="en-us" cap="none"/>
          </a:p>
        </p:txBody>
      </p:sp>
      <p:sp>
        <p:nvSpPr>
          <p:cNvPr id="6" name="CustomShape 5"/>
          <p:cNvSpPr>
            <a:extLst>
              <a:ext uri="smNativeData">
                <pr:smNativeData xmlns:pr="smNativeData" xmlns="smNativeData" val="SMDATA_15_e8ff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hiwAAKQZAADWMwAAZCAAABAgAAAmAAAACAAAAP//////////"/>
              </a:ext>
            </a:extLst>
          </p:cNvSpPr>
          <p:nvPr/>
        </p:nvSpPr>
        <p:spPr>
          <a:xfrm>
            <a:off x="7237730" y="4168140"/>
            <a:ext cx="118872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GT4</a:t>
            </a:r>
            <a:endParaRPr lang="en-us" cap="none"/>
          </a:p>
        </p:txBody>
      </p:sp>
      <p:sp>
        <p:nvSpPr>
          <p:cNvPr id="7" name="CustomShape 6"/>
          <p:cNvSpPr>
            <a:extLst>
              <a:ext uri="smNativeData">
                <pr:smNativeData xmlns:pr="smNativeData" xmlns="smNativeData" val="SMDATA_15_e8ff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5yAAAKQZAAA3KAAAZCAAABAgAAAmAAAACAAAAP//////////"/>
              </a:ext>
            </a:extLst>
          </p:cNvSpPr>
          <p:nvPr/>
        </p:nvSpPr>
        <p:spPr>
          <a:xfrm>
            <a:off x="5348605" y="4168140"/>
            <a:ext cx="118872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GT3</a:t>
            </a:r>
            <a:endParaRPr lang="en-us" cap="none"/>
          </a:p>
        </p:txBody>
      </p:sp>
      <p:sp>
        <p:nvSpPr>
          <p:cNvPr id="8" name="Line 7"/>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7d1S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OMkAAD2EAAA4yQAABAAAAAmAAAACAAAAP//////////"/>
              </a:ext>
            </a:extLst>
          </p:cNvSpPr>
          <p:nvPr/>
        </p:nvSpPr>
        <p:spPr>
          <a:xfrm>
            <a:off x="1842770" y="5996305"/>
            <a:ext cx="914400" cy="0"/>
          </a:xfrm>
          <a:prstGeom prst="line">
            <a:avLst/>
          </a:prstGeom>
          <a:noFill/>
          <a:ln w="36830" cap="flat" cmpd="sng" algn="ctr">
            <a:solidFill>
              <a:srgbClr val="0066CC"/>
            </a:solidFill>
            <a:prstDash val="solid"/>
            <a:headEnd type="none"/>
            <a:tailEnd type="none"/>
          </a:ln>
          <a:effectLst/>
        </p:spPr>
      </p:sp>
      <p:sp>
        <p:nvSpPr>
          <p:cNvPr id="9" name="Line 8"/>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9Oh9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FQlAAD2EAAAVCUAABAAAAAmAAAACAAAAP//////////"/>
              </a:ext>
            </a:extLst>
          </p:cNvSpPr>
          <p:nvPr/>
        </p:nvSpPr>
        <p:spPr>
          <a:xfrm>
            <a:off x="1842770" y="6068060"/>
            <a:ext cx="914400" cy="0"/>
          </a:xfrm>
          <a:prstGeom prst="line">
            <a:avLst/>
          </a:prstGeom>
          <a:noFill/>
          <a:ln w="36830" cap="flat" cmpd="sng" algn="ctr">
            <a:solidFill>
              <a:srgbClr val="0066CC"/>
            </a:solidFill>
            <a:prstDash val="solid"/>
            <a:headEnd type="none"/>
            <a:tailEnd type="none"/>
          </a:ln>
          <a:effectLst/>
        </p:spPr>
      </p:sp>
      <p:sp>
        <p:nvSpPr>
          <p:cNvPr id="10" name="Line 9"/>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MYlAAD2EAAAxiUAABAAAAAmAAAACAAAAP//////////"/>
              </a:ext>
            </a:extLst>
          </p:cNvSpPr>
          <p:nvPr/>
        </p:nvSpPr>
        <p:spPr>
          <a:xfrm>
            <a:off x="1842770" y="6140450"/>
            <a:ext cx="914400" cy="0"/>
          </a:xfrm>
          <a:prstGeom prst="line">
            <a:avLst/>
          </a:prstGeom>
          <a:noFill/>
          <a:ln w="36830" cap="flat" cmpd="sng" algn="ctr">
            <a:solidFill>
              <a:srgbClr val="0066CC"/>
            </a:solidFill>
            <a:prstDash val="solid"/>
            <a:headEnd type="none"/>
            <a:tailEnd type="none"/>
          </a:ln>
          <a:effectLst/>
        </p:spPr>
      </p:sp>
      <p:sp>
        <p:nvSpPr>
          <p:cNvPr id="11" name="Line 10"/>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DcmAAD2EAAANyYAABAAAAAmAAAACAAAAP//////////"/>
              </a:ext>
            </a:extLst>
          </p:cNvSpPr>
          <p:nvPr/>
        </p:nvSpPr>
        <p:spPr>
          <a:xfrm>
            <a:off x="1842770" y="6212205"/>
            <a:ext cx="914400" cy="0"/>
          </a:xfrm>
          <a:prstGeom prst="line">
            <a:avLst/>
          </a:prstGeom>
          <a:noFill/>
          <a:ln w="36830" cap="flat" cmpd="sng" algn="ctr">
            <a:solidFill>
              <a:srgbClr val="0066CC"/>
            </a:solidFill>
            <a:prstDash val="solid"/>
            <a:headEnd type="none"/>
            <a:tailEnd type="none"/>
          </a:ln>
          <a:effectLst/>
        </p:spPr>
      </p:sp>
      <p:sp>
        <p:nvSpPr>
          <p:cNvPr id="12" name="Line 11"/>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KgmAAD2EAAAqCYAABAAAAAmAAAACAAAAP//////////"/>
              </a:ext>
            </a:extLst>
          </p:cNvSpPr>
          <p:nvPr/>
        </p:nvSpPr>
        <p:spPr>
          <a:xfrm>
            <a:off x="1842770" y="6283960"/>
            <a:ext cx="914400" cy="0"/>
          </a:xfrm>
          <a:prstGeom prst="line">
            <a:avLst/>
          </a:prstGeom>
          <a:noFill/>
          <a:ln w="36830" cap="flat" cmpd="sng" algn="ctr">
            <a:solidFill>
              <a:srgbClr val="0066CC"/>
            </a:solidFill>
            <a:prstDash val="solid"/>
            <a:headEnd type="none"/>
            <a:tailEnd type="none"/>
          </a:ln>
          <a:effectLst/>
        </p:spPr>
      </p:sp>
      <p:sp>
        <p:nvSpPr>
          <p:cNvPr id="13" name="Line 12"/>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BonAAD2EAAAGicAABAAAAAmAAAACAAAAP//////////"/>
              </a:ext>
            </a:extLst>
          </p:cNvSpPr>
          <p:nvPr/>
        </p:nvSpPr>
        <p:spPr>
          <a:xfrm>
            <a:off x="1842770" y="6356350"/>
            <a:ext cx="914400" cy="0"/>
          </a:xfrm>
          <a:prstGeom prst="line">
            <a:avLst/>
          </a:prstGeom>
          <a:noFill/>
          <a:ln w="36830" cap="flat" cmpd="sng" algn="ctr">
            <a:solidFill>
              <a:srgbClr val="0066CC"/>
            </a:solidFill>
            <a:prstDash val="solid"/>
            <a:headEnd type="none"/>
            <a:tailEnd type="none"/>
          </a:ln>
          <a:effectLst/>
        </p:spPr>
      </p:sp>
      <p:sp>
        <p:nvSpPr>
          <p:cNvPr id="14" name="Line 13"/>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OMkAAAIHAAA4yQAABAAAAAmAAAACAAAAP//////////"/>
              </a:ext>
            </a:extLst>
          </p:cNvSpPr>
          <p:nvPr/>
        </p:nvSpPr>
        <p:spPr>
          <a:xfrm>
            <a:off x="3642360" y="5996305"/>
            <a:ext cx="914400" cy="0"/>
          </a:xfrm>
          <a:prstGeom prst="line">
            <a:avLst/>
          </a:prstGeom>
          <a:noFill/>
          <a:ln w="36830" cap="flat" cmpd="sng" algn="ctr">
            <a:solidFill>
              <a:srgbClr val="0066CC"/>
            </a:solidFill>
            <a:prstDash val="solid"/>
            <a:headEnd type="none"/>
            <a:tailEnd type="none"/>
          </a:ln>
          <a:effectLst/>
        </p:spPr>
      </p:sp>
      <p:sp>
        <p:nvSpPr>
          <p:cNvPr id="15" name="Line 14"/>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FQlAAAIHAAAVCUAABAAAAAmAAAACAAAAP//////////"/>
              </a:ext>
            </a:extLst>
          </p:cNvSpPr>
          <p:nvPr/>
        </p:nvSpPr>
        <p:spPr>
          <a:xfrm>
            <a:off x="3642360" y="6068060"/>
            <a:ext cx="914400" cy="0"/>
          </a:xfrm>
          <a:prstGeom prst="line">
            <a:avLst/>
          </a:prstGeom>
          <a:noFill/>
          <a:ln w="36830" cap="flat" cmpd="sng" algn="ctr">
            <a:solidFill>
              <a:srgbClr val="0066CC"/>
            </a:solidFill>
            <a:prstDash val="solid"/>
            <a:headEnd type="none"/>
            <a:tailEnd type="none"/>
          </a:ln>
          <a:effectLst/>
        </p:spPr>
      </p:sp>
      <p:sp>
        <p:nvSpPr>
          <p:cNvPr id="16" name="Line 15"/>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MYlAAAIHAAAxiUAABAAAAAmAAAACAAAAP//////////"/>
              </a:ext>
            </a:extLst>
          </p:cNvSpPr>
          <p:nvPr/>
        </p:nvSpPr>
        <p:spPr>
          <a:xfrm>
            <a:off x="3642360" y="6140450"/>
            <a:ext cx="914400" cy="0"/>
          </a:xfrm>
          <a:prstGeom prst="line">
            <a:avLst/>
          </a:prstGeom>
          <a:noFill/>
          <a:ln w="36830" cap="flat" cmpd="sng" algn="ctr">
            <a:solidFill>
              <a:srgbClr val="0066CC"/>
            </a:solidFill>
            <a:prstDash val="solid"/>
            <a:headEnd type="none"/>
            <a:tailEnd type="none"/>
          </a:ln>
          <a:effectLst/>
        </p:spPr>
      </p:sp>
      <p:sp>
        <p:nvSpPr>
          <p:cNvPr id="17" name="Line 16"/>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DcmAAAIHAAANyYAABAAAAAmAAAACAAAAP//////////"/>
              </a:ext>
            </a:extLst>
          </p:cNvSpPr>
          <p:nvPr/>
        </p:nvSpPr>
        <p:spPr>
          <a:xfrm>
            <a:off x="3642360" y="6212205"/>
            <a:ext cx="914400" cy="0"/>
          </a:xfrm>
          <a:prstGeom prst="line">
            <a:avLst/>
          </a:prstGeom>
          <a:noFill/>
          <a:ln w="36830" cap="flat" cmpd="sng" algn="ctr">
            <a:solidFill>
              <a:srgbClr val="0066CC"/>
            </a:solidFill>
            <a:prstDash val="solid"/>
            <a:headEnd type="none"/>
            <a:tailEnd type="none"/>
          </a:ln>
          <a:effectLst/>
        </p:spPr>
      </p:sp>
      <p:sp>
        <p:nvSpPr>
          <p:cNvPr id="18" name="Line 17"/>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KgmAAAIHAAAqCYAABAAAAAmAAAACAAAAP//////////"/>
              </a:ext>
            </a:extLst>
          </p:cNvSpPr>
          <p:nvPr/>
        </p:nvSpPr>
        <p:spPr>
          <a:xfrm>
            <a:off x="3642360" y="6283960"/>
            <a:ext cx="914400" cy="0"/>
          </a:xfrm>
          <a:prstGeom prst="line">
            <a:avLst/>
          </a:prstGeom>
          <a:noFill/>
          <a:ln w="36830" cap="flat" cmpd="sng" algn="ctr">
            <a:solidFill>
              <a:srgbClr val="0066CC"/>
            </a:solidFill>
            <a:prstDash val="solid"/>
            <a:headEnd type="none"/>
            <a:tailEnd type="none"/>
          </a:ln>
          <a:effectLst/>
        </p:spPr>
      </p:sp>
      <p:sp>
        <p:nvSpPr>
          <p:cNvPr id="19" name="Line 18"/>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BonAAAIHAAAGicAABAAAAAmAAAACAAAAP//////////"/>
              </a:ext>
            </a:extLst>
          </p:cNvSpPr>
          <p:nvPr/>
        </p:nvSpPr>
        <p:spPr>
          <a:xfrm>
            <a:off x="3642360" y="6356350"/>
            <a:ext cx="914400" cy="0"/>
          </a:xfrm>
          <a:prstGeom prst="line">
            <a:avLst/>
          </a:prstGeom>
          <a:noFill/>
          <a:ln w="36830" cap="flat" cmpd="sng" algn="ctr">
            <a:solidFill>
              <a:srgbClr val="0066CC"/>
            </a:solidFill>
            <a:prstDash val="solid"/>
            <a:headEnd type="none"/>
            <a:tailEnd type="none"/>
          </a:ln>
          <a:effectLst/>
        </p:spPr>
      </p:sp>
      <p:sp>
        <p:nvSpPr>
          <p:cNvPr id="20" name="Line 19"/>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k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OMkAACMJwAA4yQAABAAAAAmAAAACAAAAP//////////"/>
              </a:ext>
            </a:extLst>
          </p:cNvSpPr>
          <p:nvPr/>
        </p:nvSpPr>
        <p:spPr>
          <a:xfrm>
            <a:off x="5514340" y="5996305"/>
            <a:ext cx="914400" cy="0"/>
          </a:xfrm>
          <a:prstGeom prst="line">
            <a:avLst/>
          </a:prstGeom>
          <a:noFill/>
          <a:ln w="36830" cap="flat" cmpd="sng" algn="ctr">
            <a:solidFill>
              <a:srgbClr val="0066CC"/>
            </a:solidFill>
            <a:prstDash val="solid"/>
            <a:headEnd type="none"/>
            <a:tailEnd type="none"/>
          </a:ln>
          <a:effectLst/>
        </p:spPr>
      </p:sp>
      <p:sp>
        <p:nvSpPr>
          <p:cNvPr id="21" name="Line 20"/>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FQlAACMJwAAVCUAABAAAAAmAAAACAAAAP//////////"/>
              </a:ext>
            </a:extLst>
          </p:cNvSpPr>
          <p:nvPr/>
        </p:nvSpPr>
        <p:spPr>
          <a:xfrm>
            <a:off x="5514340" y="6068060"/>
            <a:ext cx="914400" cy="0"/>
          </a:xfrm>
          <a:prstGeom prst="line">
            <a:avLst/>
          </a:prstGeom>
          <a:noFill/>
          <a:ln w="36830" cap="flat" cmpd="sng" algn="ctr">
            <a:solidFill>
              <a:srgbClr val="0066CC"/>
            </a:solidFill>
            <a:prstDash val="solid"/>
            <a:headEnd type="none"/>
            <a:tailEnd type="none"/>
          </a:ln>
          <a:effectLst/>
        </p:spPr>
      </p:sp>
      <p:sp>
        <p:nvSpPr>
          <p:cNvPr id="22" name="Line 21"/>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EFD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MYlAACMJwAAxiUAABAAAAAmAAAACAAAAP//////////"/>
              </a:ext>
            </a:extLst>
          </p:cNvSpPr>
          <p:nvPr/>
        </p:nvSpPr>
        <p:spPr>
          <a:xfrm>
            <a:off x="5514340" y="6140450"/>
            <a:ext cx="914400" cy="0"/>
          </a:xfrm>
          <a:prstGeom prst="line">
            <a:avLst/>
          </a:prstGeom>
          <a:noFill/>
          <a:ln w="36830" cap="flat" cmpd="sng" algn="ctr">
            <a:solidFill>
              <a:srgbClr val="0066CC"/>
            </a:solidFill>
            <a:prstDash val="solid"/>
            <a:headEnd type="none"/>
            <a:tailEnd type="none"/>
          </a:ln>
          <a:effectLst/>
        </p:spPr>
      </p:sp>
      <p:sp>
        <p:nvSpPr>
          <p:cNvPr id="23" name="Line 22"/>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DcmAACMJwAANyYAABAAAAAmAAAACAAAAP//////////"/>
              </a:ext>
            </a:extLst>
          </p:cNvSpPr>
          <p:nvPr/>
        </p:nvSpPr>
        <p:spPr>
          <a:xfrm>
            <a:off x="5514340" y="6212205"/>
            <a:ext cx="914400" cy="0"/>
          </a:xfrm>
          <a:prstGeom prst="line">
            <a:avLst/>
          </a:prstGeom>
          <a:noFill/>
          <a:ln w="36830" cap="flat" cmpd="sng" algn="ctr">
            <a:solidFill>
              <a:srgbClr val="0066CC"/>
            </a:solidFill>
            <a:prstDash val="solid"/>
            <a:headEnd type="none"/>
            <a:tailEnd type="none"/>
          </a:ln>
          <a:effectLst/>
        </p:spPr>
      </p:sp>
      <p:sp>
        <p:nvSpPr>
          <p:cNvPr id="24" name="Line 23"/>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KgmAACMJwAAqCYAABAAAAAmAAAACAAAAP//////////"/>
              </a:ext>
            </a:extLst>
          </p:cNvSpPr>
          <p:nvPr/>
        </p:nvSpPr>
        <p:spPr>
          <a:xfrm>
            <a:off x="5514340" y="6283960"/>
            <a:ext cx="914400" cy="0"/>
          </a:xfrm>
          <a:prstGeom prst="line">
            <a:avLst/>
          </a:prstGeom>
          <a:noFill/>
          <a:ln w="36830" cap="flat" cmpd="sng" algn="ctr">
            <a:solidFill>
              <a:srgbClr val="0066CC"/>
            </a:solidFill>
            <a:prstDash val="solid"/>
            <a:headEnd type="none"/>
            <a:tailEnd type="none"/>
          </a:ln>
          <a:effectLst/>
        </p:spPr>
      </p:sp>
      <p:sp>
        <p:nvSpPr>
          <p:cNvPr id="25" name="Line 24"/>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Dee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BonAACMJwAAGicAABAAAAAmAAAACAAAAP//////////"/>
              </a:ext>
            </a:extLst>
          </p:cNvSpPr>
          <p:nvPr/>
        </p:nvSpPr>
        <p:spPr>
          <a:xfrm>
            <a:off x="5514340" y="6356350"/>
            <a:ext cx="914400" cy="0"/>
          </a:xfrm>
          <a:prstGeom prst="line">
            <a:avLst/>
          </a:prstGeom>
          <a:noFill/>
          <a:ln w="36830" cap="flat" cmpd="sng" algn="ctr">
            <a:solidFill>
              <a:srgbClr val="0066CC"/>
            </a:solidFill>
            <a:prstDash val="solid"/>
            <a:headEnd type="none"/>
            <a:tailEnd type="none"/>
          </a:ln>
          <a:effectLst/>
        </p:spPr>
      </p:sp>
      <p:sp>
        <p:nvSpPr>
          <p:cNvPr id="26" name="Line 25"/>
          <p:cNvSpPr>
            <a:extLst>
              <a:ext uri="smNativeData">
                <pr:smNativeData xmlns:pr="smNativeData" xmlns="smNativeData" val="SMDATA_15_e8ff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C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9hAAAAUSAACGGgAAdRoAABAAAAAmAAAACAAAAP//////////"/>
              </a:ext>
            </a:extLst>
          </p:cNvSpPr>
          <p:nvPr/>
        </p:nvSpPr>
        <p:spPr>
          <a:xfrm flipV="1">
            <a:off x="2757170" y="2929255"/>
            <a:ext cx="1554480" cy="1371600"/>
          </a:xfrm>
          <a:prstGeom prst="line">
            <a:avLst/>
          </a:prstGeom>
          <a:noFill/>
          <a:ln w="36830" cap="flat" cmpd="sng" algn="ctr">
            <a:solidFill>
              <a:srgbClr val="FF950E"/>
            </a:solidFill>
            <a:prstDash val="solid"/>
            <a:headEnd type="triangle" w="med" len="med"/>
            <a:tailEnd type="triangle" w="med" len="med"/>
          </a:ln>
          <a:effectLst/>
        </p:spPr>
      </p:sp>
      <p:sp>
        <p:nvSpPr>
          <p:cNvPr id="27" name="Line 26"/>
          <p:cNvSpPr>
            <a:extLst>
              <a:ext uri="smNativeData">
                <pr:smNativeData xmlns:pr="smNativeData" xmlns="smNativeData" val="SMDATA_15_e8ff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C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JxkAAEUUAAA2HAAAkhkAABAAAAAmAAAACAAAAP//////////"/>
              </a:ext>
            </a:extLst>
          </p:cNvSpPr>
          <p:nvPr/>
        </p:nvSpPr>
        <p:spPr>
          <a:xfrm flipV="1">
            <a:off x="4088765" y="3295015"/>
            <a:ext cx="497205" cy="861695"/>
          </a:xfrm>
          <a:prstGeom prst="line">
            <a:avLst/>
          </a:prstGeom>
          <a:noFill/>
          <a:ln w="36830" cap="flat" cmpd="sng" algn="ctr">
            <a:solidFill>
              <a:srgbClr val="FF950E"/>
            </a:solidFill>
            <a:prstDash val="solid"/>
            <a:headEnd type="triangle" w="med" len="med"/>
            <a:tailEnd type="triangle" w="med" len="med"/>
          </a:ln>
          <a:effectLst/>
        </p:spPr>
      </p:sp>
      <p:sp>
        <p:nvSpPr>
          <p:cNvPr id="28" name="Line 27"/>
          <p:cNvSpPr>
            <a:extLst>
              <a:ext uri="smNativeData">
                <pr:smNativeData xmlns:pr="smNativeData" xmlns="smNativeData" val="SMDATA_15_e8ff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C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zz0/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RiEAAEUUAABzJAAAkhkAABAAAAAmAAAACAAAAP//////////"/>
              </a:ext>
            </a:extLst>
          </p:cNvSpPr>
          <p:nvPr/>
        </p:nvSpPr>
        <p:spPr>
          <a:xfrm flipH="1" flipV="1">
            <a:off x="5408930" y="3295015"/>
            <a:ext cx="516255" cy="861695"/>
          </a:xfrm>
          <a:prstGeom prst="line">
            <a:avLst/>
          </a:prstGeom>
          <a:noFill/>
          <a:ln w="36830" cap="flat" cmpd="sng" algn="ctr">
            <a:solidFill>
              <a:srgbClr val="FF950E"/>
            </a:solidFill>
            <a:prstDash val="solid"/>
            <a:headEnd type="triangle" w="med" len="med"/>
            <a:tailEnd type="triangle" w="med" len="med"/>
          </a:ln>
          <a:effectLst/>
        </p:spPr>
      </p:sp>
      <p:sp>
        <p:nvSpPr>
          <p:cNvPr id="29" name="Line 28"/>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C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Ompm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kCMAAAUSAAAgLQAAdRoAABAAAAAmAAAACAAAAP//////////"/>
              </a:ext>
            </a:extLst>
          </p:cNvSpPr>
          <p:nvPr/>
        </p:nvSpPr>
        <p:spPr>
          <a:xfrm>
            <a:off x="5781040" y="2929255"/>
            <a:ext cx="1554480" cy="1371600"/>
          </a:xfrm>
          <a:prstGeom prst="line">
            <a:avLst/>
          </a:prstGeom>
          <a:noFill/>
          <a:ln w="36830" cap="flat" cmpd="sng" algn="ctr">
            <a:solidFill>
              <a:srgbClr val="FF950E"/>
            </a:solidFill>
            <a:prstDash val="solid"/>
            <a:headEnd type="triangle" w="med" len="med"/>
            <a:tailEnd type="triangle" w="med" len="med"/>
          </a:ln>
          <a:effectLst/>
        </p:spPr>
      </p:sp>
      <p:sp>
        <p:nvSpPr>
          <p:cNvPr id="30" name="Line 29"/>
          <p:cNvSpPr>
            <a:extLst>
              <a:ext uri="smNativeData">
                <pr:smNativeData xmlns:pr="smNativeData" xmlns="smNativeData" val="SMDATA_15_e8ff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RO5w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djAAAF8gAACYMAAATyQAABAAAAAmAAAACAAAAP//////////"/>
              </a:ext>
            </a:extLst>
          </p:cNvSpPr>
          <p:nvPr/>
        </p:nvSpPr>
        <p:spPr>
          <a:xfrm flipV="1">
            <a:off x="7877810" y="5262245"/>
            <a:ext cx="21590" cy="640080"/>
          </a:xfrm>
          <a:prstGeom prst="line">
            <a:avLst/>
          </a:prstGeom>
          <a:noFill/>
          <a:ln w="36830" cap="flat" cmpd="sng" algn="ctr">
            <a:solidFill>
              <a:srgbClr val="FF950E"/>
            </a:solidFill>
            <a:prstDash val="solid"/>
            <a:headEnd type="none"/>
            <a:tailEnd type="triangle" w="med" len="med"/>
          </a:ln>
          <a:effectLst/>
        </p:spPr>
      </p:sp>
      <p:sp>
        <p:nvSpPr>
          <p:cNvPr id="31" name="Line 30"/>
          <p:cNvSpPr>
            <a:extLst>
              <a:ext uri="smNativeData">
                <pr:smNativeData xmlns:pr="smNativeData" xmlns="smNativeData" val="SMDATA_15_e8ff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34IZ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ejAAAG4gAACcMAAAXiQAABAAAAAmAAAACAAAAP//////////"/>
              </a:ext>
            </a:extLst>
          </p:cNvSpPr>
          <p:nvPr/>
        </p:nvSpPr>
        <p:spPr>
          <a:xfrm flipV="1">
            <a:off x="7880350" y="5271770"/>
            <a:ext cx="21590" cy="640080"/>
          </a:xfrm>
          <a:prstGeom prst="line">
            <a:avLst/>
          </a:prstGeom>
          <a:noFill/>
          <a:ln w="36830" cap="flat" cmpd="sng" algn="ctr">
            <a:solidFill>
              <a:srgbClr val="FF950E"/>
            </a:solidFill>
            <a:prstDash val="solid"/>
            <a:headEnd type="none"/>
            <a:tailEnd type="triangle" w="med" len="med"/>
          </a:ln>
          <a:effectLst/>
        </p:spPr>
      </p:sp>
      <p:sp>
        <p:nvSpPr>
          <p:cNvPr id="32" name="Line 31"/>
          <p:cNvSpPr>
            <a:extLst>
              <a:ext uri="smNativeData">
                <pr:smNativeData xmlns:pr="smNativeData" xmlns="smNativeData" val="SMDATA_15_e8ff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bz5p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wSQAAH0gAADjJAAAbSQAABAAAAAmAAAACAAAAP//////////"/>
              </a:ext>
            </a:extLst>
          </p:cNvSpPr>
          <p:nvPr/>
        </p:nvSpPr>
        <p:spPr>
          <a:xfrm flipV="1">
            <a:off x="5974715" y="5281295"/>
            <a:ext cx="21590" cy="640080"/>
          </a:xfrm>
          <a:prstGeom prst="line">
            <a:avLst/>
          </a:prstGeom>
          <a:noFill/>
          <a:ln w="36830" cap="flat" cmpd="sng" algn="ctr">
            <a:solidFill>
              <a:srgbClr val="FF950E"/>
            </a:solidFill>
            <a:prstDash val="solid"/>
            <a:headEnd type="none"/>
            <a:tailEnd type="triangle" w="med" len="med"/>
          </a:ln>
          <a:effectLst/>
        </p:spPr>
      </p:sp>
      <p:sp>
        <p:nvSpPr>
          <p:cNvPr id="33" name="Line 32"/>
          <p:cNvSpPr>
            <a:extLst>
              <a:ext uri="smNativeData">
                <pr:smNativeData xmlns:pr="smNativeData" xmlns="smNativeData" val="SMDATA_15_e8ff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XhIM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CBkAAIwgAAAqGQAAfCQAABAAAAAmAAAACAAAAP//////////"/>
              </a:ext>
            </a:extLst>
          </p:cNvSpPr>
          <p:nvPr/>
        </p:nvSpPr>
        <p:spPr>
          <a:xfrm flipV="1">
            <a:off x="4069080" y="5290820"/>
            <a:ext cx="21590" cy="640080"/>
          </a:xfrm>
          <a:prstGeom prst="line">
            <a:avLst/>
          </a:prstGeom>
          <a:noFill/>
          <a:ln w="36830" cap="flat" cmpd="sng" algn="ctr">
            <a:solidFill>
              <a:srgbClr val="FF950E"/>
            </a:solidFill>
            <a:prstDash val="solid"/>
            <a:headEnd type="none"/>
            <a:tailEnd type="triangle" w="med" len="med"/>
          </a:ln>
          <a:effectLst/>
        </p:spPr>
      </p:sp>
      <p:sp>
        <p:nvSpPr>
          <p:cNvPr id="34" name="Line 33"/>
          <p:cNvSpPr>
            <a:extLst>
              <a:ext uri="smNativeData">
                <pr:smNativeData xmlns:pr="smNativeData" xmlns="smNativeData" val="SMDATA_15_e8ff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ynbr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Q0AAJogAAAbDgAAiiQAABAAAAAmAAAACAAAAP//////////"/>
              </a:ext>
            </a:extLst>
          </p:cNvSpPr>
          <p:nvPr/>
        </p:nvSpPr>
        <p:spPr>
          <a:xfrm flipV="1">
            <a:off x="2271395" y="5299710"/>
            <a:ext cx="21590" cy="640080"/>
          </a:xfrm>
          <a:prstGeom prst="line">
            <a:avLst/>
          </a:prstGeom>
          <a:noFill/>
          <a:ln w="36830" cap="flat" cmpd="sng" algn="ctr">
            <a:solidFill>
              <a:srgbClr val="FF950E"/>
            </a:solidFill>
            <a:prstDash val="solid"/>
            <a:headEnd type="none"/>
            <a:tailEnd type="triangle" w="med" len="med"/>
          </a:ln>
          <a:effectLst/>
        </p:spPr>
      </p:sp>
      <p:sp>
        <p:nvSpPr>
          <p:cNvPr id="35" name="Line 34"/>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Xrg5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OMkAACfMQAA4yQAABAAAAAmAAAACAAAAP//////////"/>
              </a:ext>
            </a:extLst>
          </p:cNvSpPr>
          <p:nvPr/>
        </p:nvSpPr>
        <p:spPr>
          <a:xfrm>
            <a:off x="7700645" y="5996305"/>
            <a:ext cx="365760" cy="0"/>
          </a:xfrm>
          <a:prstGeom prst="line">
            <a:avLst/>
          </a:prstGeom>
          <a:noFill/>
          <a:ln w="36830" cap="flat" cmpd="sng" algn="ctr">
            <a:solidFill>
              <a:srgbClr val="0066CC"/>
            </a:solidFill>
            <a:prstDash val="solid"/>
            <a:headEnd type="none"/>
            <a:tailEnd type="none"/>
          </a:ln>
          <a:effectLst/>
        </p:spPr>
      </p:sp>
      <p:sp>
        <p:nvSpPr>
          <p:cNvPr id="36" name="Line 35"/>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Mbz/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FQlAACfMQAAVCUAABAAAAAmAAAACAAAAP//////////"/>
              </a:ext>
            </a:extLst>
          </p:cNvSpPr>
          <p:nvPr/>
        </p:nvSpPr>
        <p:spPr>
          <a:xfrm>
            <a:off x="7700645" y="6068060"/>
            <a:ext cx="365760" cy="0"/>
          </a:xfrm>
          <a:prstGeom prst="line">
            <a:avLst/>
          </a:prstGeom>
          <a:noFill/>
          <a:ln w="36830" cap="flat" cmpd="sng" algn="ctr">
            <a:solidFill>
              <a:srgbClr val="0066CC"/>
            </a:solidFill>
            <a:prstDash val="solid"/>
            <a:headEnd type="none"/>
            <a:tailEnd type="none"/>
          </a:ln>
          <a:effectLst/>
        </p:spPr>
      </p:sp>
      <p:sp>
        <p:nvSpPr>
          <p:cNvPr id="37" name="Line 36"/>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nJyB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MYlAACfMQAAxiUAABAAAAAmAAAACAAAAP//////////"/>
              </a:ext>
            </a:extLst>
          </p:cNvSpPr>
          <p:nvPr/>
        </p:nvSpPr>
        <p:spPr>
          <a:xfrm>
            <a:off x="7700645" y="6140450"/>
            <a:ext cx="365760" cy="0"/>
          </a:xfrm>
          <a:prstGeom prst="line">
            <a:avLst/>
          </a:prstGeom>
          <a:noFill/>
          <a:ln w="36830" cap="flat" cmpd="sng" algn="ctr">
            <a:solidFill>
              <a:srgbClr val="0066CC"/>
            </a:solidFill>
            <a:prstDash val="solid"/>
            <a:headEnd type="none"/>
            <a:tailEnd type="none"/>
          </a:ln>
          <a:effectLst/>
        </p:spPr>
      </p:sp>
      <p:sp>
        <p:nvSpPr>
          <p:cNvPr id="38" name="Line 37"/>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ljso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DcmAACfMQAANyYAABAAAAAmAAAACAAAAP//////////"/>
              </a:ext>
            </a:extLst>
          </p:cNvSpPr>
          <p:nvPr/>
        </p:nvSpPr>
        <p:spPr>
          <a:xfrm>
            <a:off x="7700645" y="6212205"/>
            <a:ext cx="365760" cy="0"/>
          </a:xfrm>
          <a:prstGeom prst="line">
            <a:avLst/>
          </a:prstGeom>
          <a:noFill/>
          <a:ln w="36830" cap="flat" cmpd="sng" algn="ctr">
            <a:solidFill>
              <a:srgbClr val="0066CC"/>
            </a:solidFill>
            <a:prstDash val="solid"/>
            <a:headEnd type="none"/>
            <a:tailEnd type="none"/>
          </a:ln>
          <a:effectLst/>
        </p:spPr>
      </p:sp>
      <p:sp>
        <p:nvSpPr>
          <p:cNvPr id="39" name="Line 38"/>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cz83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KgmAACfMQAAqCYAABAAAAAmAAAACAAAAP//////////"/>
              </a:ext>
            </a:extLst>
          </p:cNvSpPr>
          <p:nvPr/>
        </p:nvSpPr>
        <p:spPr>
          <a:xfrm>
            <a:off x="7700645" y="6283960"/>
            <a:ext cx="365760" cy="0"/>
          </a:xfrm>
          <a:prstGeom prst="line">
            <a:avLst/>
          </a:prstGeom>
          <a:noFill/>
          <a:ln w="36830" cap="flat" cmpd="sng" algn="ctr">
            <a:solidFill>
              <a:srgbClr val="0066CC"/>
            </a:solidFill>
            <a:prstDash val="solid"/>
            <a:headEnd type="none"/>
            <a:tailEnd type="none"/>
          </a:ln>
          <a:effectLst/>
        </p:spPr>
      </p:sp>
      <p:sp>
        <p:nvSpPr>
          <p:cNvPr id="40" name="Line 39"/>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Nb/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BonAACfMQAAGicAABAAAAAmAAAACAAAAP//////////"/>
              </a:ext>
            </a:extLst>
          </p:cNvSpPr>
          <p:nvPr/>
        </p:nvSpPr>
        <p:spPr>
          <a:xfrm>
            <a:off x="7700645" y="6356350"/>
            <a:ext cx="365760" cy="0"/>
          </a:xfrm>
          <a:prstGeom prst="line">
            <a:avLst/>
          </a:prstGeom>
          <a:noFill/>
          <a:ln w="36830" cap="flat" cmpd="sng" algn="ctr">
            <a:solidFill>
              <a:srgbClr val="0066CC"/>
            </a:solidFill>
            <a:prstDash val="solid"/>
            <a:headEnd type="none"/>
            <a:tailEnd type="none"/>
          </a:ln>
          <a:effectLst/>
        </p:spPr>
      </p:sp>
    </p:spTree>
  </p:cSld>
  <p:clrMapOvr>
    <a:masterClrMapping/>
  </p:clrMapOvr>
  <p:timing>
    <p:tnLst>
      <p:par>
        <p:cTn id="1" dur="indefinite" restart="never" nodeType="tmRoot"/>
      </p:par>
    </p:tnLst>
  </p:timing>
</p:sld>
</file>

<file path=ppt/slides/slide2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lwQAACABAAB5OAAAEAUAAAAAAAAmAAAACAAAAP//////////"/>
              </a:ext>
            </a:extLst>
          </p:cNvSpPr>
          <p:nvPr/>
        </p:nvSpPr>
        <p:spPr>
          <a:xfrm>
            <a:off x="746125" y="182880"/>
            <a:ext cx="8434070" cy="640080"/>
          </a:xfrm>
          <a:prstGeom prst="rect">
            <a:avLst/>
          </a:prstGeom>
          <a:solidFill>
            <a:srgbClr val="CCCCCC"/>
          </a:solidFill>
          <a:ln>
            <a:noFill/>
          </a:ln>
          <a:effectLst/>
        </p:spPr>
        <p:txBody>
          <a:bodyPr vert="horz" wrap="square" lIns="0" tIns="0" rIns="0" bIns="0" numCol="1" spcCol="215900" anchor="ctr"/>
          <a:lstStyle/>
          <a:p>
            <a:pPr algn="ctr"/>
            <a:r>
              <a:rPr lang="en-us" sz="3600" cap="none"/>
              <a:t>Gene trees improved with a GTST model</a:t>
            </a:r>
            <a:endParaRPr lang="en-us" sz="3600" cap="none"/>
          </a:p>
        </p:txBody>
      </p:sp>
      <p:sp>
        <p:nvSpPr>
          <p:cNvPr id="3" name="Text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lang="en-us" sz="2000" cap="none">
                <a:latin typeface="Calibri" pitchFamily="2" charset="0"/>
                <a:ea typeface="DejaVu Sans" pitchFamily="1" charset="0"/>
                <a:cs typeface="DejaVu Sans" pitchFamily="1" charset="0"/>
              </a:rPr>
              <a:t>Szöllősi</a:t>
            </a:r>
            <a:r>
              <a:rPr lang="en-us" sz="2200" cap="none"/>
              <a:t> </a:t>
            </a:r>
            <a:r>
              <a:rPr lang="en-us" cap="none"/>
              <a:t>et al. Syst. Biol. 2013</a:t>
            </a:r>
            <a:endParaRPr lang="en-us" cap="none"/>
          </a:p>
        </p:txBody>
      </p:sp>
      <p:sp>
        <p:nvSpPr>
          <p:cNvPr id="4" name="TextShape 3"/>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IAAA8FAADCOgAAfQ0AABAAAAAmAAAACAAAAP//////////"/>
              </a:ext>
            </a:extLst>
          </p:cNvSpPr>
          <p:nvPr/>
        </p:nvSpPr>
        <p:spPr>
          <a:xfrm>
            <a:off x="407670" y="822325"/>
            <a:ext cx="9144000" cy="1370330"/>
          </a:xfrm>
          <a:prstGeom prst="rect">
            <a:avLst/>
          </a:prstGeom>
          <a:noFill/>
          <a:ln>
            <a:noFill/>
          </a:ln>
          <a:effectLst/>
        </p:spPr>
        <p:txBody>
          <a:bodyPr vert="horz" wrap="square" lIns="90170" tIns="45085" rIns="90170" bIns="45085" numCol="1" spcCol="215900" anchor="t"/>
          <a:lstStyle/>
          <a:p>
            <a:pPr/>
            <a:r>
              <a:rPr lang="en-us" cap="none"/>
              <a:t>Protocol:</a:t>
            </a:r>
            <a:endParaRPr lang="en-us" cap="none"/>
          </a:p>
          <a:p>
            <a:pPr/>
            <a:r>
              <a:rPr lang="en-us" cap="none"/>
              <a:t>- use reconstructed gene trees</a:t>
            </a:r>
            <a:endParaRPr lang="en-us" cap="none"/>
          </a:p>
          <a:p>
            <a:pPr/>
            <a:r>
              <a:rPr lang="en-us" cap="none"/>
              <a:t>- simulate sequence evolution along those gene trees using a LG model + Discrete Gamma distribution to model rate heterogeneity across sites. Sequence sizes match true sequences.</a:t>
            </a:r>
            <a:endParaRPr lang="en-us" cap="none"/>
          </a:p>
        </p:txBody>
      </p:sp>
      <p:pic>
        <p:nvPicPr>
          <p:cNvPr id="5"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Uhc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wGAADfDQAAbCoAAP8aAAAQAAAAJgAAAAgAAAD//////////w=="/>
              </a:ext>
            </a:extLst>
          </p:cNvPicPr>
          <p:nvPr/>
        </p:nvPicPr>
        <p:blipFill>
          <a:blip r:embed="rId3"/>
          <a:srcRect l="0" t="0" r="0" b="59700"/>
          <a:stretch>
            <a:fillRect/>
          </a:stretch>
        </p:blipFill>
        <p:spPr>
          <a:xfrm>
            <a:off x="1104900" y="2254885"/>
            <a:ext cx="5791200" cy="2133600"/>
          </a:xfrm>
          <a:prstGeom prst="rect">
            <a:avLst/>
          </a:prstGeom>
          <a:noFill/>
          <a:ln>
            <a:noFill/>
          </a:ln>
          <a:effectLst/>
        </p:spPr>
      </p:pic>
      <p:pic>
        <p:nvPicPr>
          <p:cNvPr id="6" name="Picture2"/>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UgsAAAAAAABkAAAAZAAAAAAAAAAjAAAABAAAAGQAAAAXAAAAFAAAAAAAAAAAAAAA/38AAP9/AAAAAAAACQAAAAQAAAAF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wGAADfDQAAYCoAAIUlAAAQAAAAJgAAAAgAAAD//////////w=="/>
              </a:ext>
            </a:extLst>
          </p:cNvPicPr>
          <p:nvPr/>
        </p:nvPicPr>
        <p:blipFill>
          <a:blip r:embed="rId3"/>
          <a:srcRect l="0" t="0" r="0" b="28980"/>
          <a:stretch>
            <a:fillRect/>
          </a:stretch>
        </p:blipFill>
        <p:spPr>
          <a:xfrm>
            <a:off x="1104900" y="2254885"/>
            <a:ext cx="5783580" cy="3844290"/>
          </a:xfrm>
          <a:prstGeom prst="rect">
            <a:avLst/>
          </a:prstGeom>
          <a:noFill/>
          <a:ln>
            <a:noFill/>
          </a:ln>
          <a:effectLst/>
        </p:spPr>
      </p:pic>
      <p:sp>
        <p:nvSpPr>
          <p:cNvPr id="7" name="Rectangle1"/>
          <p:cNvSpPr>
            <a:extLst>
              <a:ext uri="smNativeData">
                <pr:smNativeData xmlns:pr="smNativeData" xmlns="smNativeData" val="SMDATA_15_e8ffYhMAAAAlAAAAZAAAAA8BAAAAkAAAAEgAAACQAAAASAAAAAAAAAAAAAAAAAAAAAEAAABQAAAAAAAAAAAA4D8AAAAAAADgPwAAAAAAAOA/AAAAAAAA4D8AAAAAAADgPwAAAAAAAOA/AAAAAAAA4D8AAAAAAADgPwAAAAAAAOA/AAAAAAAA4D8CAAAAjAAAAAEAAAAAAAAA////CP///wgAAAAAAAAAAAAAAAAAAAAAAAAAAAAAAAAAAAAAZAAAAAEAAABAAAAAAAAAAAAAAAAAAAAAAAAAAAAAAAAAAAAAAAAAAAAAAAAAAAAAAAAAAAAAAAAAAAAAAAAAAAAAAAAAAAAAAAAAAAAAAAAAAAAAAAAAAAAAAAAAAAAAFAAAADwAAAABAAAAAAAAAP///wgU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P///wF/f38A3N7gA8zMzADAwP8Af39/AAAAAAAAAAAAAAAAAAAAAAAAAAAAIQAAABgAAAAUAAAAMgQAAO0aAADRKgAAYCoAABAAAAAmAAAACAAAAP//////////"/>
              </a:ext>
            </a:extLst>
          </p:cNvSpPr>
          <p:nvPr/>
        </p:nvSpPr>
        <p:spPr>
          <a:xfrm>
            <a:off x="681990" y="4377055"/>
            <a:ext cx="6278245" cy="2511425"/>
          </a:xfrm>
          <a:prstGeom prst="rect">
            <a:avLst/>
          </a:prstGeom>
          <a:solidFill>
            <a:schemeClr val="bg1"/>
          </a:solidFill>
          <a:ln w="12700" cap="flat" cmpd="sng" algn="ctr">
            <a:solidFill>
              <a:schemeClr val="bg1"/>
            </a:solidFill>
            <a:prstDash val="solid"/>
            <a:headEnd type="none"/>
            <a:tailEnd type="none"/>
          </a:ln>
          <a:effectLst/>
        </p:spPr>
      </p:sp>
    </p:spTree>
  </p:cSld>
  <p:clrMapOvr>
    <a:masterClrMapping/>
  </p:clrMapOvr>
  <p:timing>
    <p:tnLst>
      <p:par>
        <p:cTn id="1" dur="indefinite" restart="never" nodeType="tmRoot"/>
      </p:par>
    </p:tnLst>
  </p:timing>
</p:sld>
</file>

<file path=ppt/slides/slide2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lang="en-us" sz="2000" cap="none">
                <a:latin typeface="Calibri" pitchFamily="2" charset="0"/>
                <a:ea typeface="DejaVu Sans" pitchFamily="1" charset="0"/>
                <a:cs typeface="DejaVu Sans" pitchFamily="1" charset="0"/>
              </a:rPr>
              <a:t>Szöllősi</a:t>
            </a:r>
            <a:r>
              <a:rPr lang="en-us" cap="none"/>
              <a:t> et al. Syst. Biol. 2013</a:t>
            </a:r>
            <a:endParaRPr lang="en-us" cap="none"/>
          </a:p>
        </p:txBody>
      </p:sp>
      <p:sp>
        <p:nvSpPr>
          <p:cNvPr id="3" name="TextShape 3"/>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0AA8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IAAAkFAADCOgAAdg0AABAAAAAmAAAACAAAAP//////////"/>
              </a:ext>
            </a:extLst>
          </p:cNvSpPr>
          <p:nvPr/>
        </p:nvSpPr>
        <p:spPr>
          <a:xfrm>
            <a:off x="407670" y="818515"/>
            <a:ext cx="9144000" cy="1369695"/>
          </a:xfrm>
          <a:prstGeom prst="rect">
            <a:avLst/>
          </a:prstGeom>
          <a:noFill/>
          <a:ln>
            <a:noFill/>
          </a:ln>
          <a:effectLst/>
        </p:spPr>
        <p:txBody>
          <a:bodyPr vert="horz" wrap="square" lIns="90170" tIns="45085" rIns="90170" bIns="45085" numCol="1" spcCol="215900" anchor="t"/>
          <a:lstStyle/>
          <a:p>
            <a:pPr/>
            <a:r>
              <a:rPr lang="en-us" cap="none"/>
              <a:t>Protocol:</a:t>
            </a:r>
            <a:endParaRPr lang="en-us" cap="none"/>
          </a:p>
          <a:p>
            <a:pPr/>
            <a:r>
              <a:rPr lang="en-us" cap="none"/>
              <a:t>- use reconstructed gene trees</a:t>
            </a:r>
            <a:endParaRPr lang="en-us" cap="none"/>
          </a:p>
          <a:p>
            <a:pPr/>
            <a:r>
              <a:rPr lang="en-us" cap="none"/>
              <a:t>- simulate sequence evolution along those gene trees using a LG model + Discrete Gamma distribution to model rate heterogeneity across sites. Sequence sizes match true sequences.</a:t>
            </a:r>
            <a:endParaRPr lang="en-us" cap="none"/>
          </a:p>
        </p:txBody>
      </p:sp>
      <p:pic>
        <p:nvPicPr>
          <p:cNvPr id="4"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t+2E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wGAADfDQAAbCoAAHMuAAAQAAAAJgAAAAgAAAD//////////w=="/>
              </a:ext>
            </a:extLst>
          </p:cNvPicPr>
          <p:nvPr/>
        </p:nvPicPr>
        <p:blipFill>
          <a:blip r:embed="rId3"/>
          <a:stretch>
            <a:fillRect/>
          </a:stretch>
        </p:blipFill>
        <p:spPr>
          <a:xfrm>
            <a:off x="1104900" y="2254885"/>
            <a:ext cx="5791200" cy="5295900"/>
          </a:xfrm>
          <a:prstGeom prst="rect">
            <a:avLst/>
          </a:prstGeom>
          <a:noFill/>
          <a:ln>
            <a:noFill/>
          </a:ln>
          <a:effectLst/>
        </p:spPr>
      </p:pic>
      <p:sp>
        <p:nvSpPr>
          <p:cNvPr id="5" name="Rectangle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lwQAACABAAB5OAAAEAUAAAAAAAAmAAAACAAAAP//////////"/>
              </a:ext>
            </a:extLst>
          </p:cNvSpPr>
          <p:nvPr/>
        </p:nvSpPr>
        <p:spPr>
          <a:xfrm>
            <a:off x="746125" y="182880"/>
            <a:ext cx="8434070" cy="640080"/>
          </a:xfrm>
          <a:prstGeom prst="rect">
            <a:avLst/>
          </a:prstGeom>
          <a:solidFill>
            <a:srgbClr val="CCCCCC"/>
          </a:solidFill>
          <a:ln>
            <a:noFill/>
          </a:ln>
          <a:effectLst/>
        </p:spPr>
        <p:txBody>
          <a:bodyPr vert="horz" wrap="square" lIns="0" tIns="0" rIns="0" bIns="0" numCol="1" spcCol="215900" anchor="ctr"/>
          <a:lstStyle/>
          <a:p>
            <a:pPr algn="ctr"/>
            <a:r>
              <a:rPr lang="en-us" sz="3600" cap="none"/>
              <a:t>Gene trees improved with a GTST model</a:t>
            </a:r>
            <a:endParaRPr lang="en-us" sz="3600" cap="none"/>
          </a:p>
        </p:txBody>
      </p:sp>
    </p:spTree>
  </p:cSld>
  <p:clrMapOvr>
    <a:masterClrMapping/>
  </p:clrMapOvr>
  <p:timing>
    <p:tnLst>
      <p:par>
        <p:cTn id="1" dur="indefinite" restart="never" nodeType="tmRoot"/>
      </p:par>
    </p:tnLst>
  </p:timing>
</p:sld>
</file>

<file path=ppt/slides/slide2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wAPAAAAAQAAACMAAAAjAAAAIwAAAB4AAAAAAAAAZAAAAGQAAAAAAAAAZAAAAGQAAAAVAAAAYAAAAAAAAAAAAAAADwAAACADAAAAAAAAAAAAAAEAAACgMgAAVgcAAKr4//8BAAAAf39/AAEAAABkAAAAAAAAABQAAABAHwAAAAAAACYAAAAAAAAAwOD//wAAAAAmAAAAZAAAABYAAABMAAAAAQAAAAAAAAAHAAAAAAAAAAEAAAAAAAAAZAAAAAAAAAAAAAAAZAAAAGQAAAAAAAAAy8vLAGQAAAAAAAAAAAAAAGQAAABkAAAAAAAAAAcAAAA4AAAAAAAAAAAAAAAAAAAA////AAAAAAAAAAAAAAAAALAFAAAAAAAAAAAAAAAAAABkAAAAZAAAAAAAAAAjAAAABAAAAGQAAAAXAAAAFAAAAAAAAAAAAAAA/38AAP9/AAAAAAAACQAAAAQAAABb+rw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D///8Af39/AAAAAADLy8sAwMD/AH9/fwAAAAAAAAAAAAAAAAD///8AAAAAACEAAAAYAAAAFAAAAHAIAAAACQAAJi8AAMAqAAAQAAAAJgAAAAgAAAD//////////w=="/>
              </a:ext>
            </a:extLst>
          </p:cNvPicPr>
          <p:nvPr/>
        </p:nvPicPr>
        <p:blipFill>
          <a:blip r:embed="rId3"/>
          <a:srcRect l="0" t="14560" r="0" b="0"/>
          <a:stretch>
            <a:fillRect/>
          </a:stretch>
        </p:blipFill>
        <p:spPr>
          <a:xfrm>
            <a:off x="1371600" y="1463040"/>
            <a:ext cx="6292850" cy="5486400"/>
          </a:xfrm>
          <a:prstGeom prst="rect">
            <a:avLst/>
          </a:prstGeom>
          <a:noFill/>
          <a:ln w="9525" cap="flat" cmpd="sng" algn="ctr">
            <a:solidFill>
              <a:srgbClr val="FFFFFF"/>
            </a:solidFill>
            <a:prstDash val="solid"/>
            <a:headEnd type="none"/>
            <a:tailEnd type="none"/>
          </a:ln>
          <a:effectLst>
            <a:outerShdw blurRad="12700" dist="0" dir="0">
              <a:srgbClr val="000000">
                <a:alpha val="0"/>
              </a:srgbClr>
            </a:outerShdw>
          </a:effectLst>
        </p:spPr>
      </p:pic>
      <p:sp>
        <p:nvSpPr>
          <p:cNvPr id="3" name="Text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sdt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lang="en-us" sz="2000" cap="none">
                <a:latin typeface="Calibri" pitchFamily="2" charset="0"/>
                <a:ea typeface="DejaVu Sans" pitchFamily="1" charset="0"/>
                <a:cs typeface="DejaVu Sans" pitchFamily="1" charset="0"/>
              </a:rPr>
              <a:t>Szöllősi</a:t>
            </a:r>
            <a:r>
              <a:rPr lang="en-us" cap="none"/>
              <a:t> et al. Syst. Biol. 2013</a:t>
            </a:r>
            <a:endParaRPr lang="en-us" cap="none"/>
          </a:p>
        </p:txBody>
      </p:sp>
      <p:sp>
        <p:nvSpPr>
          <p:cNvPr id="4" name="Rectangle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lwQAACABAAB5OAAAEAUAAAAAAAAmAAAACAAAAP//////////"/>
              </a:ext>
            </a:extLst>
          </p:cNvSpPr>
          <p:nvPr/>
        </p:nvSpPr>
        <p:spPr>
          <a:xfrm>
            <a:off x="746125" y="182880"/>
            <a:ext cx="8434070" cy="640080"/>
          </a:xfrm>
          <a:prstGeom prst="rect">
            <a:avLst/>
          </a:prstGeom>
          <a:solidFill>
            <a:srgbClr val="CCCCCC"/>
          </a:solidFill>
          <a:ln>
            <a:noFill/>
          </a:ln>
          <a:effectLst/>
        </p:spPr>
        <p:txBody>
          <a:bodyPr vert="horz" wrap="square" lIns="0" tIns="0" rIns="0" bIns="0" numCol="1" spcCol="215900" anchor="ctr"/>
          <a:lstStyle/>
          <a:p>
            <a:pPr algn="ctr"/>
            <a:r>
              <a:rPr lang="en-us" sz="3600" cap="none"/>
              <a:t>Gene trees improved with a GTST model</a:t>
            </a:r>
            <a:endParaRPr lang="en-us" sz="3600" cap="none"/>
          </a:p>
        </p:txBody>
      </p:sp>
    </p:spTree>
  </p:cSld>
  <p:clrMapOvr>
    <a:masterClrMapping/>
  </p:clrMapOvr>
  <p:timing>
    <p:tnLst>
      <p:par>
        <p:cTn id="1" dur="indefinite" restart="never" nodeType="tmRoot"/>
      </p:par>
    </p:tnLst>
  </p:timing>
</p:sld>
</file>

<file path=ppt/slides/slide2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lang="en-us" sz="2000" cap="none">
                <a:latin typeface="Calibri" pitchFamily="2" charset="0"/>
                <a:ea typeface="DejaVu Sans" pitchFamily="1" charset="0"/>
                <a:cs typeface="DejaVu Sans" pitchFamily="1" charset="0"/>
              </a:rPr>
              <a:t>Szöllősi</a:t>
            </a:r>
            <a:r>
              <a:rPr lang="en-us" cap="none"/>
              <a:t> et al. Syst. Biol. 2013</a:t>
            </a:r>
            <a:endParaRPr lang="en-us" cap="none"/>
          </a:p>
        </p:txBody>
      </p:sp>
      <p:pic>
        <p:nvPicPr>
          <p:cNvPr id="3"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jS0JC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3////mBwAA/j0AAKImAAAQAAAAJgAAAAgAAAD//////////w=="/>
              </a:ext>
            </a:extLst>
          </p:cNvPicPr>
          <p:nvPr/>
        </p:nvPicPr>
        <p:blipFill>
          <a:blip r:embed="rId3"/>
          <a:stretch>
            <a:fillRect/>
          </a:stretch>
        </p:blipFill>
        <p:spPr>
          <a:xfrm>
            <a:off x="-1905" y="1283970"/>
            <a:ext cx="10079355" cy="4996180"/>
          </a:xfrm>
          <a:prstGeom prst="rect">
            <a:avLst/>
          </a:prstGeom>
          <a:noFill/>
          <a:ln>
            <a:noFill/>
          </a:ln>
          <a:effectLst/>
        </p:spPr>
      </p:pic>
      <p:sp>
        <p:nvSpPr>
          <p:cNvPr id="4" name="CustomShape 3"/>
          <p:cNvSpPr>
            <a:extLst>
              <a:ext uri="smNativeData">
                <pr:smNativeData xmlns:pr="smNativeData" xmlns="smNativeData" val="SMDATA_15_e8ffYhMAAAAlAAAAZAAAAA0AAAAAkAAAAEgAAACQAAAAS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4a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kBsAABMHAADwJwAA4wkAABAAAAAmAAAACAAAAP//////////"/>
              </a:ext>
            </a:extLst>
          </p:cNvSpPr>
          <p:nvPr/>
        </p:nvSpPr>
        <p:spPr>
          <a:xfrm>
            <a:off x="4480560" y="1149985"/>
            <a:ext cx="2011680" cy="457200"/>
          </a:xfrm>
          <a:prstGeom prst="rect">
            <a:avLst/>
          </a:prstGeom>
          <a:solidFill>
            <a:srgbClr val="FFFFFF"/>
          </a:solidFill>
          <a:ln>
            <a:noFill/>
          </a:ln>
          <a:effectLst/>
        </p:spPr>
      </p:sp>
      <p:sp>
        <p:nvSpPr>
          <p:cNvPr id="5" name="Rectangle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lwQAACABAAB5OAAAEAUAAAAAAAAmAAAACAAAAP//////////"/>
              </a:ext>
            </a:extLst>
          </p:cNvSpPr>
          <p:nvPr/>
        </p:nvSpPr>
        <p:spPr>
          <a:xfrm>
            <a:off x="746125" y="182880"/>
            <a:ext cx="8434070" cy="640080"/>
          </a:xfrm>
          <a:prstGeom prst="rect">
            <a:avLst/>
          </a:prstGeom>
          <a:solidFill>
            <a:srgbClr val="CCCCCC"/>
          </a:solidFill>
          <a:ln>
            <a:noFill/>
          </a:ln>
          <a:effectLst/>
        </p:spPr>
        <p:txBody>
          <a:bodyPr vert="horz" wrap="square" lIns="0" tIns="0" rIns="0" bIns="0" numCol="1" spcCol="215900" anchor="ctr"/>
          <a:lstStyle/>
          <a:p>
            <a:pPr algn="ctr"/>
            <a:r>
              <a:rPr lang="en-us" sz="3600" cap="none"/>
              <a:t>Gene trees improved with a GTST model</a:t>
            </a:r>
            <a:endParaRPr lang="en-us" sz="3600" cap="none"/>
          </a:p>
        </p:txBody>
      </p:sp>
    </p:spTree>
  </p:cSld>
  <p:clrMapOvr>
    <a:masterClrMapping/>
  </p:clrMapOvr>
  <p:timing>
    <p:tnLst>
      <p:par>
        <p:cTn id="1" dur="indefinite" restart="never" nodeType="tmRoot"/>
      </p:par>
    </p:tnLst>
  </p:timing>
</p:sld>
</file>

<file path=ppt/slides/slide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xmlns="smNativeData" val="SMDATA_17_e8ff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VI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f////Z////dQUAAKMuAAAQAAAAJgAAAAgAAAD//////////w=="/>
              </a:ext>
            </a:extLst>
          </p:cNvPicPr>
          <p:nvPr/>
        </p:nvPicPr>
        <p:blipFill>
          <a:blip r:embed="rId2"/>
          <a:stretch>
            <a:fillRect/>
          </a:stretch>
        </p:blipFill>
        <p:spPr>
          <a:xfrm>
            <a:off x="-36195" y="-24765"/>
            <a:ext cx="923290" cy="7606030"/>
          </a:xfrm>
          <a:prstGeom prst="rect">
            <a:avLst/>
          </a:prstGeom>
          <a:noFill/>
          <a:ln>
            <a:noFill/>
          </a:ln>
          <a:effectLst/>
        </p:spPr>
      </p:pic>
      <p:sp>
        <p:nvSpPr>
          <p:cNvPr id="3" name="TitreDiapositive1"/>
          <p:cNvSpPr>
            <a:extLst>
              <a:ext uri="smNativeData">
                <pr:smNativeData xmlns:pr="smNativeData" xmlns="smNativeData" val="SMDATA_15_e8ffYhMAAAAlAAAAZAAAAA8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BB4AAD4AAADxOAAALgYAABAAAAAmAAAACAAAAP//////////"/>
              </a:ext>
            </a:extLst>
          </p:cNvSpPr>
          <p:nvPr/>
        </p:nvSpPr>
        <p:spPr>
          <a:xfrm>
            <a:off x="4879340" y="39370"/>
            <a:ext cx="4377055" cy="965200"/>
          </a:xfrm>
          <a:prstGeom prst="rect">
            <a:avLst/>
          </a:prstGeom>
          <a:solidFill>
            <a:srgbClr val="CCCCCC"/>
          </a:solidFill>
          <a:ln>
            <a:noFill/>
          </a:ln>
          <a:effectLst/>
        </p:spPr>
        <p:txBody>
          <a:bodyPr vert="horz" wrap="square" lIns="0" tIns="0" rIns="0" bIns="0" numCol="1" spcCol="215900" anchor="b"/>
          <a:lstStyle/>
          <a:p>
            <a:pPr indent="-12700" algn="ctr" defTabSz="457200">
              <a:lnSpc>
                <a:spcPts val="7600"/>
              </a:lnSpc>
              <a:spcBef>
                <a:spcPts val="200"/>
              </a:spcBef>
              <a:tabLst>
                <a:tab pos="977900" algn="l"/>
              </a:tabLst>
              <a:defRPr sz="3000" cap="none">
                <a:latin typeface="Calibri" pitchFamily="2" charset="0"/>
                <a:ea typeface="Calibri" pitchFamily="2" charset="0"/>
                <a:cs typeface="Calibri" pitchFamily="2" charset="0"/>
              </a:defRPr>
            </a:pPr>
            <a:r>
              <a:t>The phylogenomics pipeline</a:t>
            </a:r>
          </a:p>
        </p:txBody>
      </p:sp>
    </p:spTree>
  </p:cSld>
  <p:clrMapOvr>
    <a:masterClrMapping/>
  </p:clrMapOvr>
  <p:timing>
    <p:tnLst>
      <p:par>
        <p:cTn id="1" dur="indefinite" restart="never" nodeType="tmRoot"/>
      </p:par>
    </p:tnLst>
  </p:timing>
</p:sld>
</file>

<file path=ppt/slides/slide3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e8ff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8P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AAAJsIAAAsOAAALyoAABAAAAAmAAAACAAAAP//////////"/>
              </a:ext>
            </a:extLst>
          </p:cNvSpPr>
          <p:nvPr/>
        </p:nvSpPr>
        <p:spPr>
          <a:xfrm>
            <a:off x="161925" y="1398905"/>
            <a:ext cx="8969375" cy="545846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1950"/>
              </a:spcBef>
              <a:spcAft>
                <a:spcPts val="1970"/>
              </a:spcAft>
              <a:buClr>
                <a:srgbClr val="000000"/>
              </a:buClr>
              <a:buFont typeface="StarSymbol" pitchFamily="0" charset="0"/>
              <a:buAutoNum type="romanUcPeriod"/>
            </a:pPr>
            <a:r>
              <a:rPr sz="2900" cap="none">
                <a:solidFill>
                  <a:srgbClr val="B2B2B2"/>
                </a:solidFill>
                <a:latin typeface="Calibri" pitchFamily="2" charset="0"/>
                <a:ea typeface="DejaVu Sans" pitchFamily="1" charset="0"/>
                <a:cs typeface="DejaVu Sans" pitchFamily="1" charset="0"/>
              </a:rPr>
              <a:t> The need for gene tree species tree models</a:t>
            </a:r>
            <a:endParaRPr sz="2900" cap="none">
              <a:solidFill>
                <a:srgbClr val="B2B2B2"/>
              </a:solidFill>
              <a:latin typeface="Calibri" pitchFamily="2" charset="0"/>
              <a:ea typeface="DejaVu Sans" pitchFamily="1" charset="0"/>
              <a:cs typeface="DejaVu Sans" pitchFamily="1" charset="0"/>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a:t>
            </a:r>
            <a:r>
              <a:rPr sz="2900" cap="none">
                <a:solidFill>
                  <a:srgbClr val="B3B3B3"/>
                </a:solidFill>
                <a:latin typeface="Calibri" pitchFamily="2" charset="0"/>
                <a:ea typeface="DejaVu Sans" pitchFamily="1" charset="0"/>
                <a:cs typeface="DejaVu Sans" pitchFamily="1" charset="0"/>
              </a:rPr>
              <a:t>Using a model of gene transfers, duplications and losses (DTL) to reconstruct species and gene trees</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compare genome evolution in Fungi vs Cyanobacteria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reconstruct ancestral genomes in Archaea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date species phylogenies</a:t>
            </a:r>
            <a:endParaRPr sz="2900" cap="none">
              <a:solidFill>
                <a:srgbClr val="000099"/>
              </a:solidFill>
            </a:endParaRPr>
          </a:p>
        </p:txBody>
      </p:sp>
      <p:sp>
        <p:nvSpPr>
          <p:cNvPr id="3" name="Rectangle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jAIAAGYAAAAVOAAAFwgAAAAAAAAmAAAACAAAAP//////////"/>
              </a:ext>
            </a:extLst>
          </p:cNvSpPr>
          <p:nvPr/>
        </p:nvSpPr>
        <p:spPr>
          <a:xfrm>
            <a:off x="414020" y="64770"/>
            <a:ext cx="8702675" cy="125031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sz="4400" cap="none"/>
              <a:t>Plan</a:t>
            </a:r>
            <a:endParaRPr sz="4400" cap="none"/>
          </a:p>
        </p:txBody>
      </p:sp>
    </p:spTree>
  </p:cSld>
  <p:clrMapOvr>
    <a:masterClrMapping/>
  </p:clrMapOvr>
  <p:timing>
    <p:tnLst>
      <p:par>
        <p:cTn id="1" dur="indefinite" restart="never" nodeType="tmRoot"/>
      </p:par>
    </p:tnLst>
  </p:timing>
</p:sld>
</file>

<file path=ppt/slides/slide3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NOfA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IYAAADoOgAAEAUAABAAAAAmAAAACAAAAP//////////"/>
              </a:ext>
            </a:extLst>
          </p:cNvSpPr>
          <p:nvPr/>
        </p:nvSpPr>
        <p:spPr>
          <a:xfrm>
            <a:off x="504190" y="85090"/>
            <a:ext cx="9071610" cy="737870"/>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Highways of gene transfers in Fungi</a:t>
            </a:r>
            <a:endParaRPr lang="en-us" sz="4400" cap="none"/>
          </a:p>
        </p:txBody>
      </p:sp>
      <p:pic>
        <p:nvPicPr>
          <p:cNvPr id="3"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3d29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ACAABCBgAAdD0AACoqAAAQAAAAJgAAAAgAAAD//////////w=="/>
              </a:ext>
            </a:extLst>
          </p:cNvPicPr>
          <p:nvPr/>
        </p:nvPicPr>
        <p:blipFill>
          <a:blip r:embed="rId2"/>
          <a:stretch>
            <a:fillRect/>
          </a:stretch>
        </p:blipFill>
        <p:spPr>
          <a:xfrm>
            <a:off x="396240" y="1017270"/>
            <a:ext cx="9593580" cy="5836920"/>
          </a:xfrm>
          <a:prstGeom prst="rect">
            <a:avLst/>
          </a:prstGeom>
          <a:noFill/>
          <a:ln>
            <a:noFill/>
          </a:ln>
          <a:effectLst/>
        </p:spPr>
      </p:pic>
      <p:sp>
        <p:nvSpPr>
          <p:cNvPr id="4" name="Custom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KTYZ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3ykAAM4sAAADOgAAmy4AABAgAAAmAAAACAAAAP//////////"/>
              </a:ext>
            </a:extLst>
          </p:cNvSpPr>
          <p:nvPr/>
        </p:nvSpPr>
        <p:spPr>
          <a:xfrm>
            <a:off x="6806565" y="7283450"/>
            <a:ext cx="2623820" cy="292735"/>
          </a:xfrm>
          <a:prstGeom prst="rect">
            <a:avLst/>
          </a:prstGeom>
          <a:solidFill>
            <a:srgbClr val="FFFFFF"/>
          </a:solidFill>
          <a:ln>
            <a:noFill/>
          </a:ln>
          <a:effectLst/>
        </p:spPr>
        <p:txBody>
          <a:bodyPr vert="horz" wrap="none" lIns="90170" tIns="45085" rIns="90170" bIns="45085" numCol="1" spcCol="215900" anchor="t"/>
          <a:lstStyle/>
          <a:p>
            <a:pPr algn="r">
              <a:lnSpc>
                <a:spcPct val="100000"/>
              </a:lnSpc>
            </a:pPr>
            <a:r>
              <a:rPr lang="en-us" sz="1600" cap="none">
                <a:latin typeface="Calibri" pitchFamily="2" charset="0"/>
                <a:ea typeface="DejaVu Sans" pitchFamily="1" charset="0"/>
                <a:cs typeface="DejaVu Sans" pitchFamily="1" charset="0"/>
              </a:rPr>
              <a:t>Szöllősi et al., Phil Trans  2015</a:t>
            </a:r>
            <a:endParaRPr lang="en-us" sz="1600" cap="none"/>
          </a:p>
        </p:txBody>
      </p:sp>
    </p:spTree>
  </p:cSld>
  <p:clrMapOvr>
    <a:masterClrMapping/>
  </p:clrMapOvr>
  <p:timing>
    <p:tnLst>
      <p:par>
        <p:cTn id="1" dur="indefinite" restart="never" nodeType="tmRoot"/>
      </p:par>
    </p:tnLst>
  </p:timing>
</p:sld>
</file>

<file path=ppt/slides/slide3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B/ST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E4AAADoOgAAEQgAABAAAAAmAAAACAAAAP//////////"/>
              </a:ext>
            </a:extLst>
          </p:cNvSpPr>
          <p:nvPr/>
        </p:nvSpPr>
        <p:spPr>
          <a:xfrm>
            <a:off x="504190" y="49530"/>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Genome evolution in Fungi</a:t>
            </a:r>
            <a:endParaRPr lang="en-us" sz="4400" cap="none"/>
          </a:p>
        </p:txBody>
      </p:sp>
      <p:pic>
        <p:nvPicPr>
          <p:cNvPr id="3"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oEAABpCAAAwDMAAPItAAAQAAAAJgAAAAgAAAD//////////w=="/>
              </a:ext>
            </a:extLst>
          </p:cNvPicPr>
          <p:nvPr/>
        </p:nvPicPr>
        <p:blipFill>
          <a:blip r:embed="rId2"/>
          <a:stretch>
            <a:fillRect/>
          </a:stretch>
        </p:blipFill>
        <p:spPr>
          <a:xfrm>
            <a:off x="697230" y="1367155"/>
            <a:ext cx="7715250" cy="6101715"/>
          </a:xfrm>
          <a:prstGeom prst="rect">
            <a:avLst/>
          </a:prstGeom>
          <a:noFill/>
          <a:ln>
            <a:noFill/>
          </a:ln>
          <a:effectLst/>
        </p:spPr>
      </p:pic>
      <p:sp>
        <p:nvSpPr>
          <p:cNvPr id="4" name="Custom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V1dN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3ykAAM4sAAADOgAAmy4AABAgAAAmAAAACAAAAP//////////"/>
              </a:ext>
            </a:extLst>
          </p:cNvSpPr>
          <p:nvPr/>
        </p:nvSpPr>
        <p:spPr>
          <a:xfrm>
            <a:off x="6806565" y="7283450"/>
            <a:ext cx="2623820" cy="292735"/>
          </a:xfrm>
          <a:prstGeom prst="rect">
            <a:avLst/>
          </a:prstGeom>
          <a:solidFill>
            <a:srgbClr val="FFFFFF"/>
          </a:solidFill>
          <a:ln>
            <a:noFill/>
          </a:ln>
          <a:effectLst/>
        </p:spPr>
        <p:txBody>
          <a:bodyPr vert="horz" wrap="none" lIns="90170" tIns="45085" rIns="90170" bIns="45085" numCol="1" spcCol="215900" anchor="t"/>
          <a:lstStyle/>
          <a:p>
            <a:pPr algn="r">
              <a:lnSpc>
                <a:spcPct val="100000"/>
              </a:lnSpc>
            </a:pPr>
            <a:r>
              <a:rPr lang="en-us" sz="1600" cap="none">
                <a:latin typeface="Calibri" pitchFamily="2" charset="0"/>
                <a:ea typeface="DejaVu Sans" pitchFamily="1" charset="0"/>
                <a:cs typeface="DejaVu Sans" pitchFamily="1" charset="0"/>
              </a:rPr>
              <a:t>Szöllősi et al., Phil Trans  2015</a:t>
            </a:r>
            <a:endParaRPr lang="en-us" sz="1600" cap="none"/>
          </a:p>
        </p:txBody>
      </p:sp>
    </p:spTree>
  </p:cSld>
  <p:clrMapOvr>
    <a:masterClrMapping/>
  </p:clrMapOvr>
  <p:timing>
    <p:tnLst>
      <p:par>
        <p:cTn id="1" dur="indefinite" restart="never" nodeType="tmRoot"/>
      </p:par>
    </p:tnLst>
  </p:timing>
</p:sld>
</file>

<file path=ppt/slides/slide3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e8ff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8P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AAAJsIAAAsOAAALyoAABAAAAAmAAAACAAAAP//////////"/>
              </a:ext>
            </a:extLst>
          </p:cNvSpPr>
          <p:nvPr/>
        </p:nvSpPr>
        <p:spPr>
          <a:xfrm>
            <a:off x="161925" y="1398905"/>
            <a:ext cx="8969375" cy="545846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1950"/>
              </a:spcBef>
              <a:spcAft>
                <a:spcPts val="1970"/>
              </a:spcAft>
              <a:buClr>
                <a:srgbClr val="000000"/>
              </a:buClr>
              <a:buFont typeface="StarSymbol" pitchFamily="0" charset="0"/>
              <a:buAutoNum type="romanUcPeriod"/>
            </a:pPr>
            <a:r>
              <a:rPr sz="2900" cap="none">
                <a:solidFill>
                  <a:srgbClr val="B2B2B2"/>
                </a:solidFill>
                <a:latin typeface="Calibri" pitchFamily="2" charset="0"/>
                <a:ea typeface="DejaVu Sans" pitchFamily="1" charset="0"/>
                <a:cs typeface="DejaVu Sans" pitchFamily="1" charset="0"/>
              </a:rPr>
              <a:t> The need for gene tree species tree models</a:t>
            </a:r>
            <a:endParaRPr sz="2900" cap="none">
              <a:solidFill>
                <a:srgbClr val="B2B2B2"/>
              </a:solidFill>
              <a:latin typeface="Calibri" pitchFamily="2" charset="0"/>
              <a:ea typeface="DejaVu Sans" pitchFamily="1" charset="0"/>
              <a:cs typeface="DejaVu Sans" pitchFamily="1" charset="0"/>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a:t>
            </a:r>
            <a:r>
              <a:rPr sz="2900" cap="none">
                <a:solidFill>
                  <a:srgbClr val="B3B3B3"/>
                </a:solidFill>
                <a:latin typeface="Calibri" pitchFamily="2" charset="0"/>
                <a:ea typeface="DejaVu Sans" pitchFamily="1" charset="0"/>
                <a:cs typeface="DejaVu Sans" pitchFamily="1" charset="0"/>
              </a:rPr>
              <a:t>Using a model of gene transfers, duplications and losses (DTL) to reconstruct species and gene trees</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a:t>
            </a:r>
            <a:r>
              <a:rPr sz="2900" cap="none">
                <a:solidFill>
                  <a:srgbClr val="B3B3B3"/>
                </a:solidFill>
                <a:latin typeface="Calibri" pitchFamily="2" charset="0"/>
                <a:ea typeface="DejaVu Sans" pitchFamily="1" charset="0"/>
                <a:cs typeface="DejaVu Sans" pitchFamily="1" charset="0"/>
              </a:rPr>
              <a:t>Using a DTL model to compare genome evolution in Fungi vs Cyanobacteria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reconstruct ancestral genomes in Archaea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date species phylogenies</a:t>
            </a:r>
            <a:endParaRPr sz="2900" cap="none">
              <a:solidFill>
                <a:srgbClr val="000099"/>
              </a:solidFill>
            </a:endParaRPr>
          </a:p>
        </p:txBody>
      </p:sp>
      <p:sp>
        <p:nvSpPr>
          <p:cNvPr id="3" name="Rectangle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jAIAAGYAAAAVOAAAFwgAAAAAAAAmAAAACAAAAP//////////"/>
              </a:ext>
            </a:extLst>
          </p:cNvSpPr>
          <p:nvPr/>
        </p:nvSpPr>
        <p:spPr>
          <a:xfrm>
            <a:off x="414020" y="64770"/>
            <a:ext cx="8702675" cy="125031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sz="4400" cap="none"/>
              <a:t>Plan</a:t>
            </a:r>
            <a:endParaRPr sz="4400" cap="none"/>
          </a:p>
        </p:txBody>
      </p:sp>
    </p:spTree>
  </p:cSld>
  <p:clrMapOvr>
    <a:masterClrMapping/>
  </p:clrMapOvr>
  <p:timing>
    <p:tnLst>
      <p:par>
        <p:cTn id="1" dur="indefinite" restart="never" nodeType="tmRoot"/>
      </p:par>
    </p:tnLst>
  </p:timing>
</p:sld>
</file>

<file path=ppt/slides/slide3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2gWn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AAAAAOr+//8CPgAA+QMAABAAAAAmAAAACAAAAP//////////"/>
              </a:ext>
            </a:extLst>
          </p:cNvSpPr>
          <p:nvPr/>
        </p:nvSpPr>
        <p:spPr>
          <a:xfrm>
            <a:off x="0" y="-176530"/>
            <a:ext cx="10079990" cy="82232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200" cap="none"/>
              <a:t>Inferring ancient lifestyles from ancestral gene contents</a:t>
            </a:r>
            <a:endParaRPr lang="en-us" sz="3200" cap="none"/>
          </a:p>
        </p:txBody>
      </p:sp>
      <p:sp>
        <p:nvSpPr>
          <p:cNvPr id="3" name="Text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SwAAIssAABaQQAAPzAAABAAAAAmAAAACAAAAP//////////"/>
              </a:ext>
            </a:extLst>
          </p:cNvSpPr>
          <p:nvPr/>
        </p:nvSpPr>
        <p:spPr>
          <a:xfrm>
            <a:off x="7234555" y="7240905"/>
            <a:ext cx="3388995" cy="601980"/>
          </a:xfrm>
          <a:prstGeom prst="rect">
            <a:avLst/>
          </a:prstGeom>
          <a:noFill/>
          <a:ln>
            <a:noFill/>
          </a:ln>
          <a:effectLst/>
        </p:spPr>
        <p:txBody>
          <a:bodyPr vert="horz" wrap="square" lIns="90170" tIns="45085" rIns="90170" bIns="45085" numCol="1" spcCol="215900" anchor="t"/>
          <a:lstStyle/>
          <a:p>
            <a:pPr/>
            <a:r>
              <a:rPr lang="en-us" cap="none"/>
              <a:t>Williams et al. PNAS 2017</a:t>
            </a:r>
            <a:endParaRPr lang="en-us" cap="none"/>
          </a:p>
        </p:txBody>
      </p:sp>
      <p:pic>
        <p:nvPicPr>
          <p:cNvPr id="4"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dyY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gAAABFBQAAOT4AAAYtAAAQAAAAJgAAAAgAAAD//////////w=="/>
              </a:ext>
            </a:extLst>
          </p:cNvPicPr>
          <p:nvPr/>
        </p:nvPicPr>
        <p:blipFill>
          <a:blip r:embed="rId2"/>
          <a:stretch>
            <a:fillRect/>
          </a:stretch>
        </p:blipFill>
        <p:spPr>
          <a:xfrm>
            <a:off x="35560" y="856615"/>
            <a:ext cx="10079355" cy="6462395"/>
          </a:xfrm>
          <a:prstGeom prst="rect">
            <a:avLst/>
          </a:prstGeom>
          <a:noFill/>
          <a:ln>
            <a:noFill/>
          </a:ln>
          <a:effectLst/>
        </p:spPr>
      </p:pic>
      <p:pic>
        <p:nvPicPr>
          <p:cNvPr id="5" name="Picture2"/>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3vC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8nAAAtBAAAOT4AABYMAAAQAAAAJgAAAAgAAAD//////////w=="/>
              </a:ext>
            </a:extLst>
          </p:cNvPicPr>
          <p:nvPr/>
        </p:nvPicPr>
        <p:blipFill>
          <a:blip r:embed="rId3"/>
          <a:stretch>
            <a:fillRect/>
          </a:stretch>
        </p:blipFill>
        <p:spPr>
          <a:xfrm>
            <a:off x="6410325" y="678815"/>
            <a:ext cx="3704590" cy="1285875"/>
          </a:xfrm>
          <a:prstGeom prst="rect">
            <a:avLst/>
          </a:prstGeom>
          <a:noFill/>
          <a:ln>
            <a:noFill/>
          </a:ln>
          <a:effectLst/>
        </p:spPr>
      </p:pic>
    </p:spTree>
  </p:cSld>
  <p:clrMapOvr>
    <a:masterClrMapping/>
  </p:clrMapOvr>
  <p:timing>
    <p:tnLst>
      <p:par>
        <p:cTn id="1" dur="indefinite" restart="never" nodeType="tmRoot"/>
      </p:par>
    </p:tnLst>
  </p:timing>
</p:sld>
</file>

<file path=ppt/slides/slide3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SwAAIssAABaQQAAPzAAABAAAAAmAAAACAAAAP//////////"/>
              </a:ext>
            </a:extLst>
          </p:cNvSpPr>
          <p:nvPr/>
        </p:nvSpPr>
        <p:spPr>
          <a:xfrm>
            <a:off x="7234555" y="7240905"/>
            <a:ext cx="3388995" cy="601980"/>
          </a:xfrm>
          <a:prstGeom prst="rect">
            <a:avLst/>
          </a:prstGeom>
          <a:noFill/>
          <a:ln>
            <a:noFill/>
          </a:ln>
          <a:effectLst/>
        </p:spPr>
        <p:txBody>
          <a:bodyPr vert="horz" wrap="square" lIns="90170" tIns="45085" rIns="90170" bIns="45085" numCol="1" spcCol="215900" anchor="t"/>
          <a:lstStyle/>
          <a:p>
            <a:pPr/>
            <a:r>
              <a:rPr lang="en-us" cap="none"/>
              <a:t>Williams et al. PNAS 2017</a:t>
            </a:r>
            <a:endParaRPr lang="en-us" cap="none"/>
          </a:p>
        </p:txBody>
      </p:sp>
      <p:pic>
        <p:nvPicPr>
          <p:cNvPr id="3"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0DAACHBgAA/TYAANAsAAAQAAAAJgAAAAgAAAD//////////w=="/>
              </a:ext>
            </a:extLst>
          </p:cNvPicPr>
          <p:nvPr/>
        </p:nvPicPr>
        <p:blipFill>
          <a:blip r:embed="rId2"/>
          <a:stretch>
            <a:fillRect/>
          </a:stretch>
        </p:blipFill>
        <p:spPr>
          <a:xfrm>
            <a:off x="526415" y="1061085"/>
            <a:ext cx="8412480" cy="6223635"/>
          </a:xfrm>
          <a:prstGeom prst="rect">
            <a:avLst/>
          </a:prstGeom>
          <a:noFill/>
          <a:ln>
            <a:noFill/>
          </a:ln>
          <a:effectLst/>
        </p:spPr>
      </p:pic>
      <p:sp>
        <p:nvSpPr>
          <p:cNvPr id="4" name="Rectangle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AAAAAOr+//8CPgAA+QMAABAAAAAmAAAACAAAAP//////////"/>
              </a:ext>
            </a:extLst>
          </p:cNvSpPr>
          <p:nvPr/>
        </p:nvSpPr>
        <p:spPr>
          <a:xfrm>
            <a:off x="0" y="-176530"/>
            <a:ext cx="10079990" cy="82232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200" cap="none"/>
              <a:t>Inferring ancient lifestyles from ancestral gene contents</a:t>
            </a:r>
            <a:endParaRPr lang="en-us" sz="3200" cap="none"/>
          </a:p>
        </p:txBody>
      </p:sp>
    </p:spTree>
  </p:cSld>
  <p:clrMapOvr>
    <a:masterClrMapping/>
  </p:clrMapOvr>
  <p:timing>
    <p:tnLst>
      <p:par>
        <p:cTn id="1" dur="indefinite" restart="never" nodeType="tmRoot"/>
      </p:par>
    </p:tnLst>
  </p:timing>
</p:sld>
</file>

<file path=ppt/slides/slide3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Mah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SwAAIssAABaQQAAPzAAABAAAAAmAAAACAAAAP//////////"/>
              </a:ext>
            </a:extLst>
          </p:cNvSpPr>
          <p:nvPr/>
        </p:nvSpPr>
        <p:spPr>
          <a:xfrm>
            <a:off x="7234555" y="7240905"/>
            <a:ext cx="3388995" cy="601980"/>
          </a:xfrm>
          <a:prstGeom prst="rect">
            <a:avLst/>
          </a:prstGeom>
          <a:noFill/>
          <a:ln>
            <a:noFill/>
          </a:ln>
          <a:effectLst/>
        </p:spPr>
        <p:txBody>
          <a:bodyPr vert="horz" wrap="square" lIns="90170" tIns="45085" rIns="90170" bIns="45085" numCol="1" spcCol="215900" anchor="t"/>
          <a:lstStyle/>
          <a:p>
            <a:pPr/>
            <a:r>
              <a:rPr lang="en-us" cap="none"/>
              <a:t>Williams et al. PNAS 2017</a:t>
            </a:r>
            <a:endParaRPr lang="en-us" cap="none"/>
          </a:p>
        </p:txBody>
      </p:sp>
      <p:pic>
        <p:nvPicPr>
          <p:cNvPr id="3"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TGo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0DAACHBgAA/TYAANAsAAAQAAAAJgAAAAgAAAD//////////w=="/>
              </a:ext>
            </a:extLst>
          </p:cNvPicPr>
          <p:nvPr/>
        </p:nvPicPr>
        <p:blipFill>
          <a:blip r:embed="rId2"/>
          <a:stretch>
            <a:fillRect/>
          </a:stretch>
        </p:blipFill>
        <p:spPr>
          <a:xfrm>
            <a:off x="526415" y="1061085"/>
            <a:ext cx="8412480" cy="6223635"/>
          </a:xfrm>
          <a:prstGeom prst="rect">
            <a:avLst/>
          </a:prstGeom>
          <a:noFill/>
          <a:ln>
            <a:noFill/>
          </a:ln>
          <a:effectLst/>
        </p:spPr>
      </p:pic>
      <p:sp>
        <p:nvSpPr>
          <p:cNvPr id="4" name="TextShape 3"/>
          <p:cNvSpPr>
            <a:extLst>
              <a:ext uri="smNativeData">
                <pr:smNativeData xmlns:pr="smNativeData" xmlns="smNativeData" val="SMDATA_15_e8ffYhMAAAAlAAAAZAAAAA0AAAAAqwAAAGQAAACrAAAAZ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LKysg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0ePX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KysgB/f38A3N7gA8zMzADAwP8Af39/AAAAAAAAAAAAAAAAAAAAAAAAAAAAIQAAABgAAAAUAAAAkAkAAKAOAAAgJQAABicAABAAAAAmAAAACAAAAP//////////"/>
              </a:ext>
            </a:extLst>
          </p:cNvSpPr>
          <p:nvPr/>
        </p:nvSpPr>
        <p:spPr>
          <a:xfrm>
            <a:off x="1554480" y="2377440"/>
            <a:ext cx="4480560" cy="3966210"/>
          </a:xfrm>
          <a:prstGeom prst="rect">
            <a:avLst/>
          </a:prstGeom>
          <a:solidFill>
            <a:srgbClr val="FFFFFF"/>
          </a:solidFill>
          <a:ln w="36830" cap="flat" cmpd="sng" algn="ctr">
            <a:solidFill>
              <a:srgbClr val="B2B2B2"/>
            </a:solidFill>
            <a:prstDash val="solid"/>
            <a:headEnd type="none"/>
            <a:tailEnd type="none"/>
          </a:ln>
          <a:effectLst/>
        </p:spPr>
        <p:txBody>
          <a:bodyPr vert="horz" wrap="square" lIns="108585" tIns="63500" rIns="108585" bIns="63500" numCol="1" spcCol="215900" anchor="t"/>
          <a:lstStyle/>
          <a:p>
            <a:pPr/>
            <a:r>
              <a:rPr lang="en-us" cap="none"/>
              <a:t>The ancestor of Archaea:</a:t>
            </a:r>
            <a:endParaRPr lang="en-us" cap="none"/>
          </a:p>
          <a:p>
            <a:pPr/>
            <a:r>
              <a:rPr lang="en-us" cap="none"/>
              <a:t>- may have been an anaerobe</a:t>
            </a:r>
            <a:endParaRPr lang="en-us" cap="none"/>
          </a:p>
          <a:p>
            <a:pPr/>
            <a:r>
              <a:rPr lang="en-us" cap="none"/>
              <a:t>- may have been able to fix CO2 using the Wood-Ljungdahl pathway</a:t>
            </a:r>
            <a:endParaRPr lang="en-us" cap="none"/>
          </a:p>
          <a:p>
            <a:pPr/>
            <a:r>
              <a:rPr lang="en-us" cap="none"/>
              <a:t>- may have been able to produce acetate and ATP thanks to an acetyl-CoA synthetase</a:t>
            </a:r>
            <a:endParaRPr lang="en-us" cap="none"/>
          </a:p>
          <a:p>
            <a:pPr/>
            <a:r>
              <a:rPr lang="en-us" cap="none"/>
              <a:t>- also may have had most of the RNA/DNA archaeal machinery, exosome and proteasome, secretion system, lipid synthesis system </a:t>
            </a:r>
            <a:endParaRPr lang="en-us" cap="none"/>
          </a:p>
          <a:p>
            <a:pPr/>
            <a:r>
              <a:rPr lang="en-us" cap="none"/>
              <a:t>- oxidative phosphorylation seems to have been acquired several times independently later during Archaeal evolution</a:t>
            </a:r>
            <a:endParaRPr lang="en-us" cap="none"/>
          </a:p>
        </p:txBody>
      </p:sp>
      <p:sp>
        <p:nvSpPr>
          <p:cNvPr id="5" name="Rectangle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AAAAAOr+//8CPgAA+QMAABAAAAAmAAAACAAAAP//////////"/>
              </a:ext>
            </a:extLst>
          </p:cNvSpPr>
          <p:nvPr/>
        </p:nvSpPr>
        <p:spPr>
          <a:xfrm>
            <a:off x="0" y="-176530"/>
            <a:ext cx="10079990" cy="82232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200" cap="none"/>
              <a:t>Inferring ancient lifestyles from ancestral gene contents</a:t>
            </a:r>
            <a:endParaRPr lang="en-us" sz="3200" cap="none"/>
          </a:p>
        </p:txBody>
      </p:sp>
    </p:spTree>
  </p:cSld>
  <p:clrMapOvr>
    <a:masterClrMapping/>
  </p:clrMapOvr>
  <p:timing>
    <p:tnLst>
      <p:par>
        <p:cTn id="1" dur="indefinite" restart="never" nodeType="tmRoot"/>
      </p:par>
    </p:tnLst>
  </p:timing>
</p:sld>
</file>

<file path=ppt/slides/slide3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jAIAAGYAAAAVOAAAFwgAAAAAAAAmAAAACAAAAP//////////"/>
              </a:ext>
            </a:extLst>
          </p:cNvSpPr>
          <p:nvPr/>
        </p:nvSpPr>
        <p:spPr>
          <a:xfrm>
            <a:off x="414020" y="64770"/>
            <a:ext cx="8702675" cy="125031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sz="4400" cap="none"/>
              <a:t>Plan</a:t>
            </a:r>
            <a:endParaRPr sz="4400" cap="none"/>
          </a:p>
        </p:txBody>
      </p:sp>
      <p:sp>
        <p:nvSpPr>
          <p:cNvPr id="3" name="TextShape 2"/>
          <p:cNvSpPr>
            <a:extLst>
              <a:ext uri="smNativeData">
                <pr:smNativeData xmlns:pr="smNativeData" xmlns="smNativeData" val="SMDATA_15_e8ff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8P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AAAJsIAAAsOAAALyoAABAAAAAmAAAACAAAAP//////////"/>
              </a:ext>
            </a:extLst>
          </p:cNvSpPr>
          <p:nvPr/>
        </p:nvSpPr>
        <p:spPr>
          <a:xfrm>
            <a:off x="161925" y="1398905"/>
            <a:ext cx="8969375" cy="545846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1950"/>
              </a:spcBef>
              <a:spcAft>
                <a:spcPts val="1970"/>
              </a:spcAft>
              <a:buClr>
                <a:srgbClr val="000000"/>
              </a:buClr>
              <a:buFont typeface="StarSymbol" pitchFamily="0" charset="0"/>
              <a:buAutoNum type="romanUcPeriod"/>
            </a:pPr>
            <a:r>
              <a:rPr sz="2900" cap="none">
                <a:solidFill>
                  <a:srgbClr val="B2B2B2"/>
                </a:solidFill>
                <a:latin typeface="Calibri" pitchFamily="2" charset="0"/>
                <a:ea typeface="DejaVu Sans" pitchFamily="1" charset="0"/>
                <a:cs typeface="DejaVu Sans" pitchFamily="1" charset="0"/>
              </a:rPr>
              <a:t> The need for gene tree species tree models</a:t>
            </a:r>
            <a:endParaRPr sz="2900" cap="none">
              <a:solidFill>
                <a:srgbClr val="B2B2B2"/>
              </a:solidFill>
              <a:latin typeface="Calibri" pitchFamily="2" charset="0"/>
              <a:ea typeface="DejaVu Sans" pitchFamily="1" charset="0"/>
              <a:cs typeface="DejaVu Sans" pitchFamily="1" charset="0"/>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a:t>
            </a:r>
            <a:r>
              <a:rPr sz="2900" cap="none">
                <a:solidFill>
                  <a:srgbClr val="B3B3B3"/>
                </a:solidFill>
                <a:latin typeface="Calibri" pitchFamily="2" charset="0"/>
                <a:ea typeface="DejaVu Sans" pitchFamily="1" charset="0"/>
                <a:cs typeface="DejaVu Sans" pitchFamily="1" charset="0"/>
              </a:rPr>
              <a:t>Using a model of gene transfers, duplications and losses (DTL) to reconstruct species and gene trees</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a:t>
            </a:r>
            <a:r>
              <a:rPr sz="2900" cap="none">
                <a:solidFill>
                  <a:srgbClr val="B3B3B3"/>
                </a:solidFill>
                <a:latin typeface="Calibri" pitchFamily="2" charset="0"/>
                <a:ea typeface="DejaVu Sans" pitchFamily="1" charset="0"/>
                <a:cs typeface="DejaVu Sans" pitchFamily="1" charset="0"/>
              </a:rPr>
              <a:t>Using a DTL model to compare genome evolution in Fungi vs Cyanobacteria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a:t>
            </a:r>
            <a:r>
              <a:rPr sz="2900" cap="none">
                <a:solidFill>
                  <a:srgbClr val="B3B3B3"/>
                </a:solidFill>
                <a:latin typeface="Calibri" pitchFamily="2" charset="0"/>
                <a:ea typeface="DejaVu Sans" pitchFamily="1" charset="0"/>
                <a:cs typeface="DejaVu Sans" pitchFamily="1" charset="0"/>
              </a:rPr>
              <a:t>Using a DTL model to reconstruct ancestral genomes in Archaea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date species phylogenies</a:t>
            </a:r>
            <a:endParaRPr sz="2900" cap="none">
              <a:solidFill>
                <a:srgbClr val="000099"/>
              </a:solidFill>
            </a:endParaRPr>
          </a:p>
        </p:txBody>
      </p:sp>
    </p:spTree>
  </p:cSld>
  <p:clrMapOvr>
    <a:masterClrMapping/>
  </p:clrMapOvr>
  <p:timing>
    <p:tnLst>
      <p:par>
        <p:cTn id="1" dur="indefinite" restart="never" nodeType="tmRoot"/>
      </p:par>
    </p:tnLst>
  </p:timing>
</p:sld>
</file>

<file path=ppt/slides/slide3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DRBgAAAAAAAAAAAABkAAAAZAAAAAAAAAAjAAAABAAAAGQAAAAXAAAAFAAAAAAAAAAAAAAA/38AAP9/AAAAAAAACQAAAAQAAAAJ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QAAADGDAAAdy0AAHooAAAQAAAAJgAAAAgAAAD//////////w=="/>
              </a:ext>
            </a:extLst>
          </p:cNvPicPr>
          <p:nvPr/>
        </p:nvPicPr>
        <p:blipFill>
          <a:blip r:embed="rId3"/>
          <a:srcRect l="0" t="0" r="17450" b="0"/>
          <a:stretch>
            <a:fillRect/>
          </a:stretch>
        </p:blipFill>
        <p:spPr>
          <a:xfrm>
            <a:off x="22860" y="2076450"/>
            <a:ext cx="7367905" cy="4503420"/>
          </a:xfrm>
          <a:prstGeom prst="rect">
            <a:avLst/>
          </a:prstGeom>
          <a:noFill/>
          <a:ln>
            <a:noFill/>
          </a:ln>
          <a:effectLst/>
        </p:spPr>
      </p:pic>
      <p:sp>
        <p:nvSpPr>
          <p:cNvPr id="3" name="CustomShape 1"/>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ykAADMsAACkPQAAVC4AABAAAAAmAAAACAAAAP//////////"/>
              </a:ext>
            </a:extLst>
          </p:cNvSpPr>
          <p:nvPr/>
        </p:nvSpPr>
        <p:spPr>
          <a:xfrm>
            <a:off x="6816725" y="7185025"/>
            <a:ext cx="3203575" cy="346075"/>
          </a:xfrm>
          <a:prstGeom prst="rect">
            <a:avLst/>
          </a:prstGeom>
          <a:noFill/>
          <a:ln>
            <a:noFill/>
          </a:ln>
          <a:effectLst/>
        </p:spPr>
        <p:txBody>
          <a:bodyPr vert="horz" wrap="square" lIns="90170" tIns="45085" rIns="90170" bIns="45085" numCol="1" spcCol="215900" anchor="t"/>
          <a:lstStyle/>
          <a:p>
            <a:pPr/>
            <a:r>
              <a:rPr lang="en-us" i="1" cap="none">
                <a:solidFill>
                  <a:srgbClr val="000000"/>
                </a:solidFill>
              </a:rPr>
              <a:t>Davín et al., Nature EE 2018</a:t>
            </a:r>
            <a:endParaRPr lang="en-us" i="1" cap="none">
              <a:solidFill>
                <a:srgbClr val="000000"/>
              </a:solidFill>
            </a:endParaRPr>
          </a:p>
        </p:txBody>
      </p:sp>
      <p:sp>
        <p:nvSpPr>
          <p:cNvPr id="4" name="Custom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IZ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gAADooAAAfJQAAWyoAABAAAAAmAAAACAAAAP//////////"/>
              </a:ext>
            </a:extLst>
          </p:cNvSpPr>
          <p:nvPr/>
        </p:nvSpPr>
        <p:spPr>
          <a:xfrm>
            <a:off x="1371600" y="6539230"/>
            <a:ext cx="4662805" cy="346075"/>
          </a:xfrm>
          <a:prstGeom prst="rect">
            <a:avLst/>
          </a:prstGeom>
          <a:noFill/>
          <a:ln>
            <a:noFill/>
          </a:ln>
          <a:effectLst/>
        </p:spPr>
        <p:txBody>
          <a:bodyPr vert="horz" wrap="square" lIns="90170" tIns="45085" rIns="90170" bIns="45085" numCol="1" spcCol="215900" anchor="t"/>
          <a:lstStyle/>
          <a:p>
            <a:pPr/>
            <a:r>
              <a:rPr lang="en-us" cap="none">
                <a:solidFill>
                  <a:srgbClr val="FF3333"/>
                </a:solidFill>
              </a:rPr>
              <a:t>Fossils carry </a:t>
            </a:r>
            <a:r>
              <a:rPr lang="en-us" b="1" cap="none">
                <a:solidFill>
                  <a:srgbClr val="FF3333"/>
                </a:solidFill>
              </a:rPr>
              <a:t>absolute</a:t>
            </a:r>
            <a:r>
              <a:rPr lang="en-us" cap="none">
                <a:solidFill>
                  <a:srgbClr val="FF3333"/>
                </a:solidFill>
              </a:rPr>
              <a:t> timing information</a:t>
            </a:r>
            <a:endParaRPr lang="en-us" cap="none"/>
          </a:p>
        </p:txBody>
      </p:sp>
      <p:sp>
        <p:nvSpPr>
          <p:cNvPr id="5" name="TextShape 3"/>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IT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wMAANsBAADpOgAAngkAABAAAAAmAAAACAAAAP//////////"/>
              </a:ext>
            </a:extLst>
          </p:cNvSpPr>
          <p:nvPr/>
        </p:nvSpPr>
        <p:spPr>
          <a:xfrm>
            <a:off x="504825" y="30162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How transfers carry information about relative time</a:t>
            </a:r>
            <a:endParaRPr lang="en-us" sz="4400" cap="none"/>
          </a:p>
        </p:txBody>
      </p:sp>
      <p:sp>
        <p:nvSpPr>
          <p:cNvPr id="6" name="Rectangle1"/>
          <p:cNvSpPr>
            <a:extLst>
              <a:ext uri="smNativeData">
                <pr:smNativeData xmlns:pr="smNativeData" xmlns="smNativeData" val="SMDATA_15_e8ffYhMAAAAlAAAAZAAAAA8BAAAAkAAAAEgAAACQAAAASAAAAAAAAAAAAAAAAAAAAAEAAABQAAAAAAAAAAAA4D8AAAAAAADgPwAAAAAAAOA/AAAAAAAA4D8AAAAAAADgPwAAAAAAAOA/AAAAAAAA4D8AAAAAAADgPwAAAAAAAOA/AAAAAAAA4D8CAAAAjAAAAAEAAAAAAAAA////CP///wgAAAAAAAAAAAAAAAAAAAAAAAAAAAAAAAAAAAAAZAAAAAEAAABAAAAAAAAAAAAAAAAAAAAAAAAAAAAAAAAAAAAAAAAAAAAAAAAAAAAAAAAAAAAAAAAAAAAAAAAAAAAAAAAAAAAAAAAAAAAAAAAAAAAAAAAAAAAAAAAAAAAAFAAAADwAAAAAAAAAAAAAAAAAAAkAAAAAAQAAAAAAAAAAAAAAAAAAAAA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AAAAAJ/f38A3N7gA8zMzADAwP8Af39/AAAAAAAAAAAAAAAAAAAAAAAAAAAAIQAAABgAAAAUAAAA5yMAACAOAAC8MAAAMiQAABAAAAAmAAAACAAAAP//////////"/>
              </a:ext>
            </a:extLst>
          </p:cNvSpPr>
          <p:nvPr/>
        </p:nvSpPr>
        <p:spPr>
          <a:xfrm>
            <a:off x="5836285" y="2296160"/>
            <a:ext cx="2085975" cy="3587750"/>
          </a:xfrm>
          <a:prstGeom prst="rect">
            <a:avLst/>
          </a:prstGeom>
          <a:solidFill>
            <a:schemeClr val="bg1"/>
          </a:solidFill>
          <a:ln>
            <a:noFill/>
          </a:ln>
          <a:effectLst/>
        </p:spPr>
      </p:sp>
    </p:spTree>
  </p:cSld>
  <p:clrMapOvr>
    <a:masterClrMapping/>
  </p:clrMapOvr>
  <p:timing>
    <p:tnLst>
      <p:par>
        <p:cTn id="1" dur="indefinite" restart="never" nodeType="tmRoot"/>
      </p:par>
    </p:tnLst>
  </p:timing>
</p:sld>
</file>

<file path=ppt/slides/slide3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FK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AAADGDAAAIz4AAHooAAAQAAAAJgAAAAgAAAD//////////w=="/>
              </a:ext>
            </a:extLst>
          </p:cNvPicPr>
          <p:nvPr/>
        </p:nvPicPr>
        <p:blipFill>
          <a:blip r:embed="rId3"/>
          <a:stretch>
            <a:fillRect/>
          </a:stretch>
        </p:blipFill>
        <p:spPr>
          <a:xfrm>
            <a:off x="22225" y="2076450"/>
            <a:ext cx="10078720" cy="4503420"/>
          </a:xfrm>
          <a:prstGeom prst="rect">
            <a:avLst/>
          </a:prstGeom>
          <a:noFill/>
          <a:ln>
            <a:noFill/>
          </a:ln>
          <a:effectLst/>
        </p:spPr>
      </p:pic>
      <p:sp>
        <p:nvSpPr>
          <p:cNvPr id="3" name="Custom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0VA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gAADooAAAfJQAAWyoAABAAAAAmAAAACAAAAP//////////"/>
              </a:ext>
            </a:extLst>
          </p:cNvSpPr>
          <p:nvPr/>
        </p:nvSpPr>
        <p:spPr>
          <a:xfrm>
            <a:off x="1371600" y="6539230"/>
            <a:ext cx="4662805" cy="346075"/>
          </a:xfrm>
          <a:prstGeom prst="rect">
            <a:avLst/>
          </a:prstGeom>
          <a:noFill/>
          <a:ln>
            <a:noFill/>
          </a:ln>
          <a:effectLst/>
        </p:spPr>
        <p:txBody>
          <a:bodyPr vert="horz" wrap="square" lIns="90170" tIns="45085" rIns="90170" bIns="45085" numCol="1" spcCol="215900" anchor="t"/>
          <a:lstStyle/>
          <a:p>
            <a:pPr/>
            <a:r>
              <a:rPr lang="en-us" cap="none">
                <a:solidFill>
                  <a:srgbClr val="FF3333"/>
                </a:solidFill>
              </a:rPr>
              <a:t>Fossils carry </a:t>
            </a:r>
            <a:r>
              <a:rPr lang="en-us" b="1" cap="none">
                <a:solidFill>
                  <a:srgbClr val="FF3333"/>
                </a:solidFill>
              </a:rPr>
              <a:t>absolute</a:t>
            </a:r>
            <a:r>
              <a:rPr lang="en-us" cap="none">
                <a:solidFill>
                  <a:srgbClr val="FF3333"/>
                </a:solidFill>
              </a:rPr>
              <a:t> timing information</a:t>
            </a:r>
            <a:endParaRPr lang="en-us" cap="none"/>
          </a:p>
        </p:txBody>
      </p:sp>
      <p:sp>
        <p:nvSpPr>
          <p:cNvPr id="4" name="CustomShape 3"/>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SMAADooAAAkQAAAWyoAABAAAAAmAAAACAAAAP//////////"/>
              </a:ext>
            </a:extLst>
          </p:cNvSpPr>
          <p:nvPr/>
        </p:nvSpPr>
        <p:spPr>
          <a:xfrm>
            <a:off x="5763895" y="6539230"/>
            <a:ext cx="4662805" cy="346075"/>
          </a:xfrm>
          <a:prstGeom prst="rect">
            <a:avLst/>
          </a:prstGeom>
          <a:noFill/>
          <a:ln>
            <a:noFill/>
          </a:ln>
          <a:effectLst/>
        </p:spPr>
        <p:txBody>
          <a:bodyPr vert="horz" wrap="square" lIns="90170" tIns="45085" rIns="90170" bIns="45085" numCol="1" spcCol="215900" anchor="t"/>
          <a:lstStyle/>
          <a:p>
            <a:pPr/>
            <a:r>
              <a:rPr lang="en-us" cap="none">
                <a:solidFill>
                  <a:srgbClr val="FF3333"/>
                </a:solidFill>
              </a:rPr>
              <a:t>Transfers carry </a:t>
            </a:r>
            <a:r>
              <a:rPr lang="en-us" b="1" cap="none">
                <a:solidFill>
                  <a:srgbClr val="FF3333"/>
                </a:solidFill>
              </a:rPr>
              <a:t>relative</a:t>
            </a:r>
            <a:r>
              <a:rPr lang="en-us" cap="none">
                <a:solidFill>
                  <a:srgbClr val="FF3333"/>
                </a:solidFill>
              </a:rPr>
              <a:t> timing information</a:t>
            </a:r>
            <a:endParaRPr lang="en-us" cap="none"/>
          </a:p>
        </p:txBody>
      </p:sp>
      <p:sp>
        <p:nvSpPr>
          <p:cNvPr id="5" name="Rectangle1"/>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ykAADMsAACkPQAAVC4AABAAAAAmAAAACAAAAP//////////"/>
              </a:ext>
            </a:extLst>
          </p:cNvSpPr>
          <p:nvPr/>
        </p:nvSpPr>
        <p:spPr>
          <a:xfrm>
            <a:off x="6816725" y="7185025"/>
            <a:ext cx="3203575" cy="346075"/>
          </a:xfrm>
          <a:prstGeom prst="rect">
            <a:avLst/>
          </a:prstGeom>
          <a:noFill/>
          <a:ln>
            <a:noFill/>
          </a:ln>
          <a:effectLst/>
        </p:spPr>
        <p:txBody>
          <a:bodyPr vert="horz" wrap="square" lIns="90170" tIns="45085" rIns="90170" bIns="45085" numCol="1" spcCol="215900" anchor="t"/>
          <a:lstStyle/>
          <a:p>
            <a:pPr/>
            <a:r>
              <a:rPr lang="en-us" i="1" cap="none">
                <a:solidFill>
                  <a:srgbClr val="000000"/>
                </a:solidFill>
              </a:rPr>
              <a:t>Davín et al., Nature EE 2018</a:t>
            </a:r>
            <a:endParaRPr lang="en-us" i="1" cap="none">
              <a:solidFill>
                <a:srgbClr val="000000"/>
              </a:solidFill>
            </a:endParaRPr>
          </a:p>
        </p:txBody>
      </p:sp>
      <p:sp>
        <p:nvSpPr>
          <p:cNvPr id="6" name="Rectangle2"/>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wMAANsBAADpOgAAngkAABAAAAAmAAAACAAAAP//////////"/>
              </a:ext>
            </a:extLst>
          </p:cNvSpPr>
          <p:nvPr/>
        </p:nvSpPr>
        <p:spPr>
          <a:xfrm>
            <a:off x="504825" y="30162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How transfers carry information about relative time</a:t>
            </a:r>
            <a:endParaRPr lang="en-us" sz="4400" cap="none"/>
          </a:p>
        </p:txBody>
      </p:sp>
    </p:spTree>
  </p:cSld>
  <p:clrMapOvr>
    <a:masterClrMapping/>
  </p:clrMapOvr>
  <p:timing>
    <p:tnLst>
      <p:par>
        <p:cTn id="1" dur="indefinite" restart="never" nodeType="tmRoot"/>
      </p:par>
    </p:tnLst>
  </p:timing>
</p:sld>
</file>

<file path=ppt/slides/slide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xmlns="smNativeData" val="SMDATA_17_e8ff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f////Z////dQUAAKMuAAAQAAAAJgAAAAgAAAD//////////w=="/>
              </a:ext>
            </a:extLst>
          </p:cNvPicPr>
          <p:nvPr/>
        </p:nvPicPr>
        <p:blipFill>
          <a:blip r:embed="rId2"/>
          <a:stretch>
            <a:fillRect/>
          </a:stretch>
        </p:blipFill>
        <p:spPr>
          <a:xfrm>
            <a:off x="-36195" y="-24765"/>
            <a:ext cx="923290" cy="7606030"/>
          </a:xfrm>
          <a:prstGeom prst="rect">
            <a:avLst/>
          </a:prstGeom>
          <a:noFill/>
          <a:ln>
            <a:noFill/>
          </a:ln>
          <a:effectLst/>
        </p:spPr>
      </p:pic>
      <p:sp>
        <p:nvSpPr>
          <p:cNvPr id="3" name="Curve1"/>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DQ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TAUAAKMkAADrCwAAJCwAABAAAAAmAAAACAAAAP//////////"/>
              </a:ext>
            </a:extLst>
          </p:cNvSpPr>
          <p:nvPr/>
        </p:nvSpPr>
        <p:spPr>
          <a:xfrm>
            <a:off x="861060" y="5955665"/>
            <a:ext cx="1076325" cy="1219835"/>
          </a:xfrm>
          <a:custGeom>
            <a:avLst/>
            <a:gdLst/>
            <a:ahLst/>
            <a:cxnLst/>
            <a:rect l="0" t="0" r="1076325" b="1219835"/>
            <a:pathLst>
              <a:path w="1076325" h="1219835">
                <a:moveTo>
                  <a:pt x="0" y="1219835"/>
                </a:moveTo>
                <a:cubicBezTo>
                  <a:pt x="215265" y="1090930"/>
                  <a:pt x="1076325" y="817880"/>
                  <a:pt x="1076325" y="574040"/>
                </a:cubicBezTo>
                <a:cubicBezTo>
                  <a:pt x="1076325" y="330200"/>
                  <a:pt x="215265" y="114935"/>
                  <a:pt x="0" y="0"/>
                </a:cubicBezTo>
              </a:path>
            </a:pathLst>
          </a:custGeom>
          <a:noFill/>
          <a:ln w="25400" cap="flat" cmpd="sng" algn="ctr">
            <a:solidFill>
              <a:schemeClr val="hlink"/>
            </a:solidFill>
            <a:prstDash val="solid"/>
            <a:headEnd type="none"/>
            <a:tailEnd type="triangle" w="med" len="med"/>
          </a:ln>
          <a:effectLst/>
        </p:spPr>
      </p:sp>
      <p:sp>
        <p:nvSpPr>
          <p:cNvPr id="4" name="Curve2"/>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dAUAAAQeAAATDAAAriQAABAAAAAmAAAACAAAAP//////////"/>
              </a:ext>
            </a:extLst>
          </p:cNvSpPr>
          <p:nvPr/>
        </p:nvSpPr>
        <p:spPr>
          <a:xfrm>
            <a:off x="886460" y="48793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5" name="Curve3"/>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k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agUAACQXAAAJDAAAzh0AABAAAAAmAAAACAAAAP//////////"/>
              </a:ext>
            </a:extLst>
          </p:cNvSpPr>
          <p:nvPr/>
        </p:nvSpPr>
        <p:spPr>
          <a:xfrm>
            <a:off x="880110" y="37617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6" name="Curve4"/>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C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YAUAAHYQAAD/CwAAIBcAABAAAAAmAAAACAAAAP//////////"/>
              </a:ext>
            </a:extLst>
          </p:cNvSpPr>
          <p:nvPr/>
        </p:nvSpPr>
        <p:spPr>
          <a:xfrm>
            <a:off x="873760" y="26758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7" name="Curve5"/>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VgUAAJYJAAD1CwAAQBAAABAAAAAmAAAACAAAAP//////////"/>
              </a:ext>
            </a:extLst>
          </p:cNvSpPr>
          <p:nvPr/>
        </p:nvSpPr>
        <p:spPr>
          <a:xfrm>
            <a:off x="867410" y="15582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8" name="Curve6"/>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fgUAALYCAAAdDAAAYAkAABAAAAAmAAAACAAAAP//////////"/>
              </a:ext>
            </a:extLst>
          </p:cNvSpPr>
          <p:nvPr/>
        </p:nvSpPr>
        <p:spPr>
          <a:xfrm>
            <a:off x="892810" y="4406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9" name="TitreDiapositive1"/>
          <p:cNvSpPr>
            <a:extLst>
              <a:ext uri="smNativeData">
                <pr:smNativeData xmlns:pr="smNativeData" xmlns="smNativeData" val="SMDATA_15_e8ffYhMAAAAlAAAAZAAAAA8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BB4AAD4AAADxOAAALgYAABAAAAAmAAAACAAAAP//////////"/>
              </a:ext>
            </a:extLst>
          </p:cNvSpPr>
          <p:nvPr/>
        </p:nvSpPr>
        <p:spPr>
          <a:xfrm>
            <a:off x="4879340" y="39370"/>
            <a:ext cx="4377055" cy="965200"/>
          </a:xfrm>
          <a:prstGeom prst="rect">
            <a:avLst/>
          </a:prstGeom>
          <a:solidFill>
            <a:srgbClr val="CCCCCC"/>
          </a:solidFill>
          <a:ln>
            <a:noFill/>
          </a:ln>
          <a:effectLst/>
        </p:spPr>
        <p:txBody>
          <a:bodyPr vert="horz" wrap="square" lIns="0" tIns="0" rIns="0" bIns="0" numCol="1" spcCol="215900" anchor="b"/>
          <a:lstStyle/>
          <a:p>
            <a:pPr indent="-12700" algn="ctr" defTabSz="457200">
              <a:lnSpc>
                <a:spcPts val="7600"/>
              </a:lnSpc>
              <a:spcBef>
                <a:spcPts val="200"/>
              </a:spcBef>
              <a:tabLst>
                <a:tab pos="977900" algn="l"/>
              </a:tabLst>
              <a:defRPr sz="3000" cap="none">
                <a:latin typeface="Calibri" pitchFamily="2" charset="0"/>
                <a:ea typeface="Calibri" pitchFamily="2" charset="0"/>
                <a:cs typeface="Calibri" pitchFamily="2" charset="0"/>
              </a:defRPr>
            </a:pPr>
            <a:r>
              <a:t>The phylogenomics pipeline</a:t>
            </a:r>
          </a:p>
        </p:txBody>
      </p:sp>
    </p:spTree>
  </p:cSld>
  <p:clrMapOvr>
    <a:masterClrMapping/>
  </p:clrMapOvr>
  <p:timing>
    <p:tnLst>
      <p:par>
        <p:cTn id="1" dur="indefinite" restart="never" nodeType="tmRoot"/>
      </p:par>
    </p:tnLst>
  </p:timing>
</p:sld>
</file>

<file path=ppt/slides/slide4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e8ff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GgMAANwBAADpOgAAnQkAAAAAAAAmAAAACAAAAAEAAAAAAAAA"/>
              </a:ext>
            </a:extLst>
          </p:cNvSpPr>
          <p:nvPr>
            <p:ph type="title"/>
          </p:nvPr>
        </p:nvSpPr>
        <p:spPr>
          <a:xfrm>
            <a:off x="504190" y="302260"/>
            <a:ext cx="9072245" cy="1260475"/>
          </a:xfrm>
        </p:spPr>
        <p:txBody>
          <a:bodyPr/>
          <a:lstStyle/>
          <a:p>
            <a:pPr algn="ctr">
              <a:defRPr sz="2400" cap="none">
                <a:solidFill>
                  <a:srgbClr val="000000"/>
                </a:solidFill>
                <a:latin typeface="Calibri" pitchFamily="2" charset="0"/>
                <a:ea typeface="Calibri" pitchFamily="2" charset="0"/>
                <a:cs typeface="Calibri" pitchFamily="2" charset="0"/>
              </a:defRPr>
            </a:pPr>
            <a:r>
              <a:rPr lang="en-us" sz="4800" cap="none"/>
              <a:t>Dating with gene transfers</a:t>
            </a:r>
            <a:endParaRPr lang="en-us" sz="4800" cap="none"/>
          </a:p>
        </p:txBody>
      </p:sp>
      <p:sp>
        <p:nvSpPr>
          <p:cNvPr id="3" name="TexteDiapositive1"/>
          <p:cNvSpPr>
            <a:spLocks noGrp="1" noChangeArrowheads="1"/>
            <a:extLst>
              <a:ext uri="smNativeData">
                <pr:smNativeData xmlns:pr="smNativeData" xmlns="smNativeData" val="SMDATA_15_e8ff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gMAANMLAADpOgAAhSoAAAAAAAAmAAAACAAAAAEAAAAAAAAA"/>
              </a:ext>
            </a:extLst>
          </p:cNvSpPr>
          <p:nvPr>
            <p:ph type="body" idx="1"/>
          </p:nvPr>
        </p:nvSpPr>
        <p:spPr>
          <a:xfrm>
            <a:off x="504190" y="1922145"/>
            <a:ext cx="9072245" cy="4989830"/>
          </a:xfrm>
        </p:spPr>
        <p:txBody>
          <a:bodyPr/>
          <a:lstStyle/>
          <a:p>
            <a:pPr marL="215900" indent="-215900" algn="l">
              <a:lnSpc>
                <a:spcPct val="100000"/>
              </a:lnSpc>
              <a:spcBef>
                <a:spcPts val="2835"/>
              </a:spcBef>
              <a:spcAft>
                <a:spcPts val="2835"/>
              </a:spcAft>
              <a:buClrTx/>
              <a:buSzPts val="1170"/>
              <a:buFont typeface="Wingdings" pitchFamily="0" charset="0"/>
              <a:buChar char=""/>
            </a:pPr>
            <a:r>
              <a:rPr lang="en-us" sz="2600" cap="none"/>
              <a:t>There is a very large number of transfers that may provide a huge amount of unexplored information for dating</a:t>
            </a:r>
            <a:endParaRPr lang="en-us" sz="2600" cap="none"/>
          </a:p>
          <a:p>
            <a:pPr marL="215900" indent="-215900" algn="l">
              <a:lnSpc>
                <a:spcPct val="100000"/>
              </a:lnSpc>
              <a:spcBef>
                <a:spcPts val="2835"/>
              </a:spcBef>
              <a:spcAft>
                <a:spcPts val="2835"/>
              </a:spcAft>
              <a:buClrTx/>
              <a:buSzPts val="1170"/>
              <a:buFont typeface="Wingdings" pitchFamily="0" charset="0"/>
              <a:buChar char=""/>
            </a:pPr>
            <a:r>
              <a:rPr lang="en-us" sz="2600" cap="none"/>
              <a:t>This information is most abundant in clades that do not fossilize well</a:t>
            </a:r>
            <a:endParaRPr lang="en-us" sz="2600" cap="none"/>
          </a:p>
          <a:p>
            <a:pPr marL="215900" indent="-215900" algn="l">
              <a:lnSpc>
                <a:spcPct val="100000"/>
              </a:lnSpc>
              <a:spcBef>
                <a:spcPts val="2835"/>
              </a:spcBef>
              <a:spcAft>
                <a:spcPts val="2835"/>
              </a:spcAft>
              <a:buClrTx/>
              <a:buSzPts val="1170"/>
              <a:buFont typeface="Wingdings" pitchFamily="0" charset="0"/>
              <a:buChar char=""/>
            </a:pPr>
            <a:r>
              <a:rPr lang="en-us" sz="2600" cap="none"/>
              <a:t>Beyond gene transfers, other transfers may be useful, for instance transfers of microbiota or parasites between host species</a:t>
            </a:r>
            <a:endParaRPr lang="en-us" sz="2600" cap="none"/>
          </a:p>
          <a:p>
            <a:pPr algn="l"/>
          </a:p>
        </p:txBody>
      </p:sp>
    </p:spTree>
  </p:cSld>
  <p:clrMapOvr>
    <a:masterClrMapping/>
  </p:clrMapOvr>
  <p:timing>
    <p:tnLst>
      <p:par>
        <p:cTn id="1" dur="indefinite" restart="never" nodeType="tmRoot"/>
      </p:par>
    </p:tnLst>
  </p:timing>
</p:sld>
</file>

<file path=ppt/slides/slide4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w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H0AAADoOgAAQAgAAAAAAAAmAAAACAAAAP//////////"/>
              </a:ext>
            </a:extLst>
          </p:cNvSpPr>
          <p:nvPr/>
        </p:nvSpPr>
        <p:spPr>
          <a:xfrm>
            <a:off x="504190" y="7937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Combining clocks and transfers</a:t>
            </a:r>
            <a:endParaRPr lang="en-us" sz="4400" cap="none"/>
          </a:p>
        </p:txBody>
      </p:sp>
      <p:sp>
        <p:nvSpPr>
          <p:cNvPr id="3" name="CustomShape 2"/>
          <p:cNvSpPr>
            <a:extLst>
              <a:ext uri="smNativeData">
                <pr:smNativeData xmlns:pr="smNativeData" xmlns="smNativeData" val="SMDATA_15_e8ffYhMAAAAlAAAAZAAAAA0AAAAAkAAAAEgAAACQAAAAS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4CIAANALAACAMQAAYBUAABAAAAAmAAAACAAAAP//////////"/>
              </a:ext>
            </a:extLst>
          </p:cNvSpPr>
          <p:nvPr/>
        </p:nvSpPr>
        <p:spPr>
          <a:xfrm>
            <a:off x="5669280" y="1920240"/>
            <a:ext cx="2377440" cy="1554480"/>
          </a:xfrm>
          <a:prstGeom prst="rect">
            <a:avLst/>
          </a:prstGeom>
          <a:solidFill>
            <a:srgbClr val="FFFFFF"/>
          </a:solidFill>
          <a:ln>
            <a:noFill/>
          </a:ln>
          <a:effectLst/>
        </p:spPr>
      </p:sp>
      <p:sp>
        <p:nvSpPr>
          <p:cNvPr id="4" name="TextShape 3"/>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E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AIAAF4IAADAPAAAKRkAAAAAAAAmAAAACAAAAP//////////"/>
              </a:ext>
            </a:extLst>
          </p:cNvSpPr>
          <p:nvPr/>
        </p:nvSpPr>
        <p:spPr>
          <a:xfrm>
            <a:off x="457200" y="1360170"/>
            <a:ext cx="9418320" cy="2729865"/>
          </a:xfrm>
          <a:prstGeom prst="rect">
            <a:avLst/>
          </a:prstGeom>
          <a:noFill/>
          <a:ln>
            <a:noFill/>
          </a:ln>
          <a:effectLst/>
        </p:spPr>
        <p:txBody>
          <a:bodyPr vert="horz" wrap="square" lIns="90170" tIns="45085" rIns="90170" bIns="45085" numCol="1" spcCol="215900" anchor="t"/>
          <a:lstStyle/>
          <a:p>
            <a:pPr marL="215900" indent="-215900">
              <a:lnSpc>
                <a:spcPct val="100000"/>
              </a:lnSpc>
              <a:spcBef>
                <a:spcPts val="565"/>
              </a:spcBef>
              <a:spcAft>
                <a:spcPts val="565"/>
              </a:spcAft>
              <a:buClr>
                <a:srgbClr val="000000"/>
              </a:buClr>
              <a:buSzPts val="810"/>
              <a:buFont typeface="Wingdings" pitchFamily="0" charset="0"/>
              <a:buChar char=""/>
            </a:pPr>
            <a:r>
              <a:rPr lang="en-us" cap="none"/>
              <a:t>Chronograms that disagree with a relative constraint get a 0 probability</a:t>
            </a:r>
            <a:endParaRPr lang="en-us" cap="none"/>
          </a:p>
          <a:p>
            <a:pPr marL="215900" indent="-215900">
              <a:lnSpc>
                <a:spcPct val="100000"/>
              </a:lnSpc>
              <a:spcBef>
                <a:spcPts val="565"/>
              </a:spcBef>
              <a:spcAft>
                <a:spcPts val="565"/>
              </a:spcAft>
              <a:buClr>
                <a:srgbClr val="000000"/>
              </a:buClr>
              <a:buSzPts val="810"/>
              <a:buFont typeface="Wingdings" pitchFamily="0" charset="0"/>
              <a:buChar char=""/>
            </a:pPr>
            <a:r>
              <a:rPr lang="en-us" cap="none"/>
              <a:t>Compatible with existing tree priors</a:t>
            </a:r>
            <a:endParaRPr lang="en-us" cap="none"/>
          </a:p>
          <a:p>
            <a:pPr marL="215900" indent="-215900">
              <a:lnSpc>
                <a:spcPct val="100000"/>
              </a:lnSpc>
              <a:spcBef>
                <a:spcPts val="565"/>
              </a:spcBef>
              <a:spcAft>
                <a:spcPts val="565"/>
              </a:spcAft>
              <a:buClr>
                <a:srgbClr val="000000"/>
              </a:buClr>
              <a:buSzPts val="810"/>
              <a:buFont typeface="Wingdings" pitchFamily="0" charset="0"/>
              <a:buChar char=""/>
            </a:pPr>
            <a:r>
              <a:rPr lang="en-us" cap="none"/>
              <a:t>Compatible with all relaxed clocks and other models</a:t>
            </a:r>
            <a:endParaRPr lang="en-us" cap="none"/>
          </a:p>
          <a:p>
            <a:pPr marL="215900" indent="-215900">
              <a:lnSpc>
                <a:spcPct val="100000"/>
              </a:lnSpc>
              <a:spcBef>
                <a:spcPts val="565"/>
              </a:spcBef>
              <a:spcAft>
                <a:spcPts val="565"/>
              </a:spcAft>
              <a:buClr>
                <a:srgbClr val="000000"/>
              </a:buClr>
              <a:buSzPts val="810"/>
              <a:buFont typeface="Wingdings" pitchFamily="0" charset="0"/>
              <a:buChar char=""/>
            </a:pPr>
            <a:r>
              <a:rPr lang="en-us" cap="none"/>
              <a:t>New move to ease MCMC mixing</a:t>
            </a:r>
            <a:endParaRPr lang="en-us" cap="none"/>
          </a:p>
          <a:p>
            <a:pPr>
              <a:lnSpc>
                <a:spcPct val="100000"/>
              </a:lnSpc>
              <a:spcBef>
                <a:spcPts val="565"/>
              </a:spcBef>
              <a:spcAft>
                <a:spcPts val="565"/>
              </a:spcAft>
            </a:pPr>
          </a:p>
          <a:p>
            <a:pPr>
              <a:lnSpc>
                <a:spcPct val="100000"/>
              </a:lnSpc>
              <a:spcBef>
                <a:spcPts val="565"/>
              </a:spcBef>
              <a:spcAft>
                <a:spcPts val="565"/>
              </a:spcAft>
            </a:pPr>
            <a:r>
              <a:rPr lang="en-us" b="1" cap="none"/>
              <a:t>Method implemented in RevBayes (</a:t>
            </a:r>
            <a:r>
              <a:rPr lang="en-us" b="1" i="1" cap="none">
                <a:solidFill>
                  <a:srgbClr val="FF3333"/>
                </a:solidFill>
              </a:rPr>
              <a:t>https://github.com/revbayes</a:t>
            </a:r>
            <a:r>
              <a:rPr lang="en-us" b="1" cap="none"/>
              <a:t>)</a:t>
            </a:r>
            <a:endParaRPr lang="en-us" b="1" cap="none"/>
          </a:p>
          <a:p>
            <a:pPr>
              <a:lnSpc>
                <a:spcPct val="100000"/>
              </a:lnSpc>
              <a:spcBef>
                <a:spcPts val="565"/>
              </a:spcBef>
              <a:spcAft>
                <a:spcPts val="565"/>
              </a:spcAft>
              <a:defRPr lang="en-us" cap="none"/>
            </a:pPr>
          </a:p>
        </p:txBody>
      </p:sp>
      <p:sp>
        <p:nvSpPr>
          <p:cNvPr id="5" name="CadreTexte1"/>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JEO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4wAAALEcAADNPQAAWC4AAAAgAAAmAAAACAAAAP//////////"/>
              </a:ext>
            </a:extLst>
          </p:cNvSpPr>
          <p:nvPr/>
        </p:nvSpPr>
        <p:spPr>
          <a:xfrm>
            <a:off x="144145" y="4664075"/>
            <a:ext cx="9902190" cy="2869565"/>
          </a:xfrm>
          <a:prstGeom prst="rect">
            <a:avLst/>
          </a:prstGeom>
          <a:noFill/>
          <a:ln>
            <a:noFill/>
          </a:ln>
          <a:effectLst/>
        </p:spPr>
        <p:txBody>
          <a:bodyPr vert="horz" wrap="square" numCol="1" spcCol="215900" anchor="t"/>
          <a:lstStyle/>
          <a:p>
            <a:pPr>
              <a:defRPr b="1" cap="none"/>
            </a:pPr>
            <a:r>
              <a:rPr sz="2000" cap="none"/>
              <a:t>Protocol :</a:t>
            </a:r>
          </a:p>
          <a:p>
            <a:pPr>
              <a:lnSpc>
                <a:spcPct val="180000"/>
              </a:lnSpc>
              <a:buFont typeface="Wingdings" pitchFamily="2" charset="2"/>
              <a:buChar char=""/>
            </a:pPr>
            <a:r>
              <a:t>estimate gene trees</a:t>
            </a:r>
          </a:p>
          <a:p>
            <a:pPr>
              <a:lnSpc>
                <a:spcPct val="180000"/>
              </a:lnSpc>
              <a:buFont typeface="Wingdings" pitchFamily="2" charset="2"/>
              <a:buChar char=""/>
            </a:pPr>
            <a:r>
              <a:t>detect gene transfers using ALE (https://github.com/ssolo/ALE)</a:t>
            </a:r>
          </a:p>
          <a:p>
            <a:pPr>
              <a:lnSpc>
                <a:spcPct val="180000"/>
              </a:lnSpc>
              <a:buFont typeface="Wingdings" pitchFamily="2" charset="2"/>
              <a:buChar char=""/>
            </a:pPr>
            <a:r>
              <a:t>use highly supported gene transfers as constraints</a:t>
            </a:r>
          </a:p>
          <a:p>
            <a:pPr>
              <a:lnSpc>
                <a:spcPct val="180000"/>
              </a:lnSpc>
              <a:buFont typeface="Wingdings" pitchFamily="2" charset="2"/>
              <a:buChar char=""/>
            </a:pPr>
            <a:r>
              <a:t>compare dated Cyanobacteria phylogeny with constraints to phylogeny dated with fossil calibration</a:t>
            </a:r>
          </a:p>
        </p:txBody>
      </p:sp>
    </p:spTree>
  </p:cSld>
  <p:clrMapOvr>
    <a:masterClrMapping/>
  </p:clrMapOvr>
  <p:timing>
    <p:tnLst>
      <p:par>
        <p:cTn id="1" dur="indefinite" restart="never" nodeType="tmRoot"/>
      </p:par>
    </p:tnLst>
  </p:timing>
</p:sld>
</file>

<file path=ppt/slides/slide4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e8ff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7AQAABgBAAA8NwAACAcAAAAAAAAmAAAACAAAAAEAAAAAAAAA"/>
              </a:ext>
            </a:extLst>
          </p:cNvSpPr>
          <p:nvPr>
            <p:ph type="title"/>
          </p:nvPr>
        </p:nvSpPr>
        <p:spPr>
          <a:xfrm>
            <a:off x="800100" y="177800"/>
            <a:ext cx="8178800" cy="965200"/>
          </a:xfrm>
        </p:spPr>
        <p:txBody>
          <a:bodyPr/>
          <a:lstStyle/>
          <a:p>
            <a:pPr>
              <a:defRPr sz="4800" cap="none"/>
            </a:pPr>
            <a:r>
              <a:t>Constraints improve dating</a:t>
            </a:r>
          </a:p>
        </p:txBody>
      </p:sp>
      <p:pic>
        <p:nvPicPr>
          <p:cNvPr id="3" name="Image1"/>
          <p:cNvPicPr>
            <a:picLocks noChangeAspect="1"/>
            <a:extLst>
              <a:ext uri="smNativeData">
                <pr:smNativeData xmlns:pr="smNativeData" xmlns="smNativeData" val="SMDATA_17_e8ff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kAAAD0CAAAyj0AAD0oAAAAAAAAJgAAAAgAAAD//////////w=="/>
              </a:ext>
            </a:extLst>
          </p:cNvPicPr>
          <p:nvPr/>
        </p:nvPicPr>
        <p:blipFill>
          <a:blip r:embed="rId2"/>
          <a:stretch>
            <a:fillRect/>
          </a:stretch>
        </p:blipFill>
        <p:spPr>
          <a:xfrm>
            <a:off x="5715" y="1455420"/>
            <a:ext cx="10038715" cy="5085715"/>
          </a:xfrm>
          <a:prstGeom prst="rect">
            <a:avLst/>
          </a:prstGeom>
          <a:noFill/>
          <a:ln>
            <a:noFill/>
          </a:ln>
          <a:effectLst/>
        </p:spPr>
      </p:pic>
      <p:sp>
        <p:nvSpPr>
          <p:cNvPr id="4" name="Rectangle1"/>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lS0AAGosAAC5PQAANy4AAAAgAAAmAAAACAAAAP//////////"/>
              </a:ext>
            </a:extLst>
          </p:cNvSpPr>
          <p:nvPr/>
        </p:nvSpPr>
        <p:spPr>
          <a:xfrm>
            <a:off x="7409815" y="7219950"/>
            <a:ext cx="2623820" cy="292735"/>
          </a:xfrm>
          <a:prstGeom prst="rect">
            <a:avLst/>
          </a:prstGeom>
          <a:solidFill>
            <a:srgbClr val="FFFFFF"/>
          </a:solidFill>
          <a:ln>
            <a:noFill/>
          </a:ln>
          <a:effectLst/>
        </p:spPr>
        <p:txBody>
          <a:bodyPr vert="horz" wrap="none" lIns="90170" tIns="45085" rIns="90170" bIns="45085" numCol="1" spcCol="215900" anchor="t"/>
          <a:lstStyle/>
          <a:p>
            <a:pPr algn="r">
              <a:lnSpc>
                <a:spcPct val="100000"/>
              </a:lnSpc>
            </a:pPr>
            <a:r>
              <a:rPr lang="en-us" sz="1600" cap="none">
                <a:latin typeface="Calibri" pitchFamily="2" charset="0"/>
                <a:ea typeface="DejaVu Sans" pitchFamily="1" charset="0"/>
                <a:cs typeface="DejaVu Sans" pitchFamily="1" charset="0"/>
              </a:rPr>
              <a:t>Szöllősi et al., Syst Biol  2021</a:t>
            </a:r>
            <a:endParaRPr lang="en-us" sz="1600" cap="none">
              <a:latin typeface="Calibri" pitchFamily="2" charset="0"/>
              <a:ea typeface="DejaVu Sans" pitchFamily="1" charset="0"/>
              <a:cs typeface="DejaVu Sans" pitchFamily="1" charset="0"/>
            </a:endParaRPr>
          </a:p>
        </p:txBody>
      </p:sp>
    </p:spTree>
  </p:cSld>
  <p:clrMapOvr>
    <a:masterClrMapping/>
  </p:clrMapOvr>
  <p:timing>
    <p:tnLst>
      <p:par>
        <p:cTn id="1" dur="indefinite" restart="never" nodeType="tmRoot"/>
      </p:par>
    </p:tnLst>
  </p:timing>
</p:sld>
</file>

<file path=ppt/slides/slide4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P/////oOgAA2wQAAAAAAAAmAAAACAAAAP//////////"/>
              </a:ext>
            </a:extLst>
          </p:cNvSpPr>
          <p:nvPr/>
        </p:nvSpPr>
        <p:spPr>
          <a:xfrm>
            <a:off x="504190" y="-635"/>
            <a:ext cx="9071610" cy="789940"/>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Conclusion</a:t>
            </a:r>
            <a:endParaRPr lang="en-us" sz="4400" cap="none"/>
          </a:p>
        </p:txBody>
      </p:sp>
      <p:sp>
        <p:nvSpPr>
          <p:cNvPr id="3" name="TextShape 2"/>
          <p:cNvSpPr>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K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AEAAMwEAAAwPAAAnCsAAAAAAAAmAAAACAAAAP//////////"/>
              </a:ext>
            </a:extLst>
          </p:cNvSpPr>
          <p:nvPr/>
        </p:nvSpPr>
        <p:spPr>
          <a:xfrm>
            <a:off x="182880" y="779780"/>
            <a:ext cx="9601200" cy="6309360"/>
          </a:xfrm>
          <a:prstGeom prst="rect">
            <a:avLst/>
          </a:prstGeom>
          <a:noFill/>
          <a:ln>
            <a:noFill/>
          </a:ln>
          <a:effectLst/>
        </p:spPr>
        <p:txBody>
          <a:bodyPr vert="horz" wrap="square" lIns="0" tIns="0" rIns="0" bIns="0" numCol="1" spcCol="215900" anchor="t"/>
          <a:lstStyle/>
          <a:p>
            <a:pPr marL="431800" indent="-323850">
              <a:spcBef>
                <a:spcPts val="1415"/>
              </a:spcBef>
              <a:buClrTx/>
              <a:buSzPts val="1440"/>
              <a:buFont typeface="Wingdings" pitchFamily="0" charset="0"/>
              <a:buChar char=""/>
              <a:defRPr lang="en-us" sz="3200" cap="none">
                <a:solidFill>
                  <a:srgbClr val="000000"/>
                </a:solidFill>
              </a:defRPr>
            </a:pPr>
            <a:r>
              <a:t>Species tree-gene tree models allow propagating uncertainty from gene tree reconstruction into species tree reconstruction</a:t>
            </a:r>
          </a:p>
          <a:p>
            <a:pPr marL="431800" indent="-323850">
              <a:spcBef>
                <a:spcPts val="1415"/>
              </a:spcBef>
              <a:buClrTx/>
              <a:buSzPts val="1440"/>
              <a:buFont typeface="Wingdings" pitchFamily="0" charset="0"/>
              <a:buChar char=""/>
              <a:defRPr lang="en-us" sz="3200" cap="none">
                <a:solidFill>
                  <a:srgbClr val="000000"/>
                </a:solidFill>
              </a:defRPr>
            </a:pPr>
            <a:r>
              <a:t>They enable more accurate gene tree reconstruction</a:t>
            </a:r>
          </a:p>
          <a:p>
            <a:pPr marL="431800" indent="-323850">
              <a:spcBef>
                <a:spcPts val="1415"/>
              </a:spcBef>
              <a:buClrTx/>
              <a:buSzPts val="1440"/>
              <a:buFont typeface="Wingdings" pitchFamily="0" charset="0"/>
              <a:buChar char=""/>
              <a:defRPr cap="none">
                <a:solidFill>
                  <a:srgbClr val="000000"/>
                </a:solidFill>
              </a:defRPr>
            </a:pPr>
            <a:r>
              <a:rPr lang="en-us" sz="3200" cap="none"/>
              <a:t>We can reconstruct ancestral genomes and infer ancient metabolisms and lifestyles</a:t>
            </a:r>
            <a:endParaRPr lang="en-us" sz="3200" cap="none"/>
          </a:p>
          <a:p>
            <a:pPr marL="431800" indent="-323850">
              <a:spcBef>
                <a:spcPts val="1415"/>
              </a:spcBef>
              <a:buClrTx/>
              <a:buSzPts val="1440"/>
              <a:buFont typeface="Wingdings" pitchFamily="0" charset="0"/>
              <a:buChar char=""/>
              <a:defRPr cap="none">
                <a:solidFill>
                  <a:srgbClr val="000000"/>
                </a:solidFill>
              </a:defRPr>
            </a:pPr>
            <a:r>
              <a:rPr lang="en-us" sz="3200" cap="none"/>
              <a:t>ALE detects transfers that carry </a:t>
            </a:r>
            <a:r>
              <a:rPr lang="en-us" sz="3200" i="1" cap="none"/>
              <a:t>bona fide </a:t>
            </a:r>
            <a:r>
              <a:rPr lang="en-us" sz="3200" cap="none"/>
              <a:t>dating information</a:t>
            </a:r>
            <a:endParaRPr lang="en-us" sz="3200" cap="none"/>
          </a:p>
          <a:p>
            <a:pPr marL="431800" indent="-323850">
              <a:spcBef>
                <a:spcPts val="1415"/>
              </a:spcBef>
              <a:buClrTx/>
              <a:buSzPts val="1440"/>
              <a:buFont typeface="Wingdings" pitchFamily="0" charset="0"/>
              <a:buChar char=""/>
              <a:defRPr cap="none">
                <a:solidFill>
                  <a:srgbClr val="000000"/>
                </a:solidFill>
              </a:defRPr>
            </a:pPr>
            <a:r>
              <a:rPr lang="en-us" sz="3200" cap="none"/>
              <a:t>This information in found across the tree of life</a:t>
            </a:r>
            <a:endParaRPr lang="en-us" sz="3200" cap="none"/>
          </a:p>
          <a:p>
            <a:pPr marL="431800" indent="-323850">
              <a:spcBef>
                <a:spcPts val="1415"/>
              </a:spcBef>
              <a:buClrTx/>
              <a:buSzPts val="1440"/>
              <a:buFont typeface="Wingdings" pitchFamily="0" charset="0"/>
              <a:buChar char=""/>
              <a:defRPr cap="none">
                <a:solidFill>
                  <a:srgbClr val="000000"/>
                </a:solidFill>
              </a:defRPr>
            </a:pPr>
            <a:r>
              <a:rPr lang="en-us" sz="3200" cap="none"/>
              <a:t>We can combine transfer-based constraints with fossil calibrations and relaxed molecular clock </a:t>
            </a:r>
            <a:endParaRPr lang="en-us" sz="3200" cap="none"/>
          </a:p>
        </p:txBody>
      </p:sp>
    </p:spTree>
  </p:cSld>
  <p:clrMapOvr>
    <a:masterClrMapping/>
  </p:clrMapOvr>
  <p:timing>
    <p:tnLst>
      <p:par>
        <p:cTn id="1" dur="indefinite" restart="never" nodeType="tmRoot"/>
      </p:par>
    </p:tnLst>
  </p:timing>
</p:sld>
</file>

<file path=ppt/slides/slide4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E3Q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endParaRPr lang="en-us" sz="4400" u="sng" cap="none">
              <a:solidFill>
                <a:srgbClr val="0000CC"/>
              </a:solidFill>
              <a:uFill>
                <a:solidFill>
                  <a:srgbClr val="FFD320"/>
                </a:solidFill>
              </a:uFill>
            </a:endParaRPr>
          </a:p>
        </p:txBody>
      </p:sp>
      <p:sp>
        <p:nvSpPr>
          <p:cNvPr id="3" name="TextShape 2"/>
          <p:cNvSpPr>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K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2yUAABAAAAAmAAAACAAAAP//////////"/>
              </a:ext>
            </a:extLst>
          </p:cNvSpPr>
          <p:nvPr/>
        </p:nvSpPr>
        <p:spPr>
          <a:xfrm>
            <a:off x="504190" y="1769110"/>
            <a:ext cx="9071610" cy="4384675"/>
          </a:xfrm>
          <a:prstGeom prst="rect">
            <a:avLst/>
          </a:prstGeom>
          <a:noFill/>
          <a:ln>
            <a:noFill/>
          </a:ln>
          <a:effectLst/>
        </p:spPr>
        <p:txBody>
          <a:bodyPr vert="horz" wrap="square" lIns="0" tIns="0" rIns="0" bIns="0" numCol="1" spcCol="215900" anchor="t"/>
          <a:lstStyle/>
          <a:p>
            <a:pPr marL="431800" indent="-323850">
              <a:spcBef>
                <a:spcPts val="1415"/>
              </a:spcBef>
              <a:buClr>
                <a:srgbClr val="000000"/>
              </a:buClr>
              <a:buSzPts val="1440"/>
              <a:buFont typeface="Wingdings" pitchFamily="0" charset="0"/>
              <a:buChar char=""/>
            </a:pPr>
            <a:endParaRPr lang="en-us" sz="3200" cap="none">
              <a:solidFill>
                <a:srgbClr val="000099"/>
              </a:solidFill>
            </a:endParaRPr>
          </a:p>
          <a:p>
            <a:pPr marL="431800" indent="-323850">
              <a:spcBef>
                <a:spcPts val="1415"/>
              </a:spcBef>
              <a:buClr>
                <a:srgbClr val="000000"/>
              </a:buClr>
              <a:buSzPts val="1440"/>
              <a:buFont typeface="Wingdings" pitchFamily="0" charset="0"/>
              <a:buChar char=""/>
            </a:pPr>
            <a:r>
              <a:rPr lang="en-us" sz="3200" cap="none">
                <a:solidFill>
                  <a:srgbClr val="000099"/>
                </a:solidFill>
              </a:rPr>
              <a:t> </a:t>
            </a:r>
            <a:endParaRPr lang="en-us" sz="3200" cap="none">
              <a:solidFill>
                <a:srgbClr val="000099"/>
              </a:solidFill>
            </a:endParaRPr>
          </a:p>
        </p:txBody>
      </p:sp>
    </p:spTree>
  </p:cSld>
  <p:clrMapOvr>
    <a:masterClrMapping/>
  </p:clrMapOvr>
  <p:timing>
    <p:tnLst>
      <p:par>
        <p:cTn id="1" dur="indefinite" restart="never" nodeType="tmRoot"/>
      </p:par>
    </p:tnLst>
  </p:timing>
</p:sld>
</file>

<file path=ppt/slides/slide4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gD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z////oOgAAoAcAABAAAAAmAAAACAAAAP//////////"/>
              </a:ext>
            </a:extLst>
          </p:cNvSpPr>
          <p:nvPr/>
        </p:nvSpPr>
        <p:spPr>
          <a:xfrm>
            <a:off x="504190" y="-22860"/>
            <a:ext cx="9071610" cy="1262380"/>
          </a:xfrm>
          <a:prstGeom prst="rect">
            <a:avLst/>
          </a:prstGeom>
          <a:noFill/>
          <a:ln>
            <a:noFill/>
          </a:ln>
          <a:effectLst/>
        </p:spPr>
        <p:txBody>
          <a:bodyPr vert="horz" wrap="square" lIns="0" tIns="0" rIns="0" bIns="0" numCol="1" spcCol="215900" anchor="ctr"/>
          <a:lstStyle/>
          <a:p>
            <a:pPr algn="ctr"/>
            <a:r>
              <a:rPr lang="en-us" sz="4400" u="sng" cap="none">
                <a:solidFill>
                  <a:srgbClr val="0000CC"/>
                </a:solidFill>
                <a:uFill>
                  <a:solidFill>
                    <a:srgbClr val="FFD320"/>
                  </a:solidFill>
                </a:uFill>
              </a:rPr>
              <a:t>Simulating deviations from the clock</a:t>
            </a: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UAAABQBwAA5QcAAC8aAAAQAAAAJgAAAAgAAAD//////////w=="/>
              </a:ext>
            </a:extLst>
          </p:cNvPicPr>
          <p:nvPr/>
        </p:nvPicPr>
        <p:blipFill>
          <a:blip r:embed="rId2"/>
          <a:stretch>
            <a:fillRect/>
          </a:stretch>
        </p:blipFill>
        <p:spPr>
          <a:xfrm>
            <a:off x="84455" y="1188720"/>
            <a:ext cx="1198880" cy="3067685"/>
          </a:xfrm>
          <a:prstGeom prst="rect">
            <a:avLst/>
          </a:prstGeom>
          <a:noFill/>
          <a:ln>
            <a:noFill/>
          </a:ln>
          <a:effectLst/>
        </p:spPr>
      </p:pic>
      <p:pic>
        <p:nvPicPr>
          <p:cNvPr id="4" name="Picture2"/>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qB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MKAACwBgAAQx4AALAcAAAQAAAAJgAAAAgAAAD//////////w=="/>
              </a:ext>
            </a:extLst>
          </p:cNvPicPr>
          <p:nvPr/>
        </p:nvPicPr>
        <p:blipFill>
          <a:blip r:embed="rId3"/>
          <a:stretch>
            <a:fillRect/>
          </a:stretch>
        </p:blipFill>
        <p:spPr>
          <a:xfrm>
            <a:off x="1668145" y="1087120"/>
            <a:ext cx="3251200" cy="3576320"/>
          </a:xfrm>
          <a:prstGeom prst="rect">
            <a:avLst/>
          </a:prstGeom>
          <a:noFill/>
          <a:ln>
            <a:noFill/>
          </a:ln>
          <a:effectLst/>
        </p:spPr>
      </p:pic>
      <p:pic>
        <p:nvPicPr>
          <p:cNvPr id="5" name="Picture3"/>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EAAACQGwAAoQUAAG8uAAAQAAAAJgAAAAgAAAD//////////w=="/>
              </a:ext>
            </a:extLst>
          </p:cNvPicPr>
          <p:nvPr/>
        </p:nvPicPr>
        <p:blipFill>
          <a:blip r:embed="rId4"/>
          <a:stretch>
            <a:fillRect/>
          </a:stretch>
        </p:blipFill>
        <p:spPr>
          <a:xfrm>
            <a:off x="71755" y="4480560"/>
            <a:ext cx="843280" cy="3067685"/>
          </a:xfrm>
          <a:prstGeom prst="rect">
            <a:avLst/>
          </a:prstGeom>
          <a:noFill/>
          <a:ln>
            <a:noFill/>
          </a:ln>
          <a:effectLst/>
        </p:spPr>
      </p:pic>
      <p:pic>
        <p:nvPicPr>
          <p:cNvPr id="6" name="Picture4"/>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zF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cJAAAgHAAAiEcAALMvAAAQAAAAJgAAAAgAAAD//////////w=="/>
              </a:ext>
            </a:extLst>
          </p:cNvPicPr>
          <p:nvPr/>
        </p:nvPicPr>
        <p:blipFill>
          <a:blip r:embed="rId5"/>
          <a:stretch>
            <a:fillRect/>
          </a:stretch>
        </p:blipFill>
        <p:spPr>
          <a:xfrm>
            <a:off x="1548765" y="4572000"/>
            <a:ext cx="10079355" cy="3181985"/>
          </a:xfrm>
          <a:prstGeom prst="rect">
            <a:avLst/>
          </a:prstGeom>
          <a:noFill/>
          <a:ln>
            <a:noFill/>
          </a:ln>
          <a:effectLst/>
        </p:spPr>
      </p:pic>
      <p:sp>
        <p:nvSpPr>
          <p:cNvPr id="7" name="Text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D/Uw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4CIAANALAABQOwAAZBcAABAAAAAmAAAACAAAAP//////////"/>
              </a:ext>
            </a:extLst>
          </p:cNvSpPr>
          <p:nvPr/>
        </p:nvSpPr>
        <p:spPr>
          <a:xfrm>
            <a:off x="5669280" y="1920240"/>
            <a:ext cx="3972560" cy="1882140"/>
          </a:xfrm>
          <a:prstGeom prst="rect">
            <a:avLst/>
          </a:prstGeom>
          <a:noFill/>
          <a:ln>
            <a:noFill/>
          </a:ln>
          <a:effectLst/>
        </p:spPr>
        <p:txBody>
          <a:bodyPr vert="horz" wrap="square" lIns="90170" tIns="45085" rIns="90170" bIns="45085" numCol="1" spcCol="215900" anchor="t"/>
          <a:lstStyle/>
          <a:p>
            <a:pPr marL="215900" indent="-215900">
              <a:buClr>
                <a:srgbClr val="000000"/>
              </a:buClr>
              <a:buSzPts val="810"/>
              <a:buFont typeface="Wingdings" pitchFamily="0" charset="0"/>
              <a:buChar char=""/>
            </a:pPr>
            <a:r>
              <a:rPr lang="en-us" cap="none"/>
              <a:t>Place on each branch small rate changes (with a high probability) and large rate changes (with a low probability). </a:t>
            </a:r>
            <a:endParaRPr lang="en-us" cap="none"/>
          </a:p>
          <a:p>
            <a:pPr marL="215900" indent="-215900">
              <a:buClr>
                <a:srgbClr val="000000"/>
              </a:buClr>
              <a:buSzPts val="810"/>
              <a:buFont typeface="Wingdings" pitchFamily="0" charset="0"/>
              <a:buChar char=""/>
            </a:pPr>
            <a:r>
              <a:rPr lang="en-us" cap="none"/>
              <a:t>The probabilities of placing changes on a given branch do not depend on their length</a:t>
            </a:r>
            <a:endParaRPr lang="en-us" cap="none"/>
          </a:p>
        </p:txBody>
      </p:sp>
    </p:spTree>
  </p:cSld>
  <p:clrMapOvr>
    <a:masterClrMapping/>
  </p:clrMapOvr>
  <p:timing>
    <p:tnLst>
      <p:par>
        <p:cTn id="1" dur="indefinite" restart="never" nodeType="tmRoot"/>
      </p:par>
    </p:tnLst>
  </p:timing>
</p:sld>
</file>

<file path=ppt/slides/slide4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VBQ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AAAAAPgAAADgPQAAuwgAABAAAAAmAAAACAAAAP//////////"/>
              </a:ext>
            </a:extLst>
          </p:cNvSpPr>
          <p:nvPr/>
        </p:nvSpPr>
        <p:spPr>
          <a:xfrm>
            <a:off x="0" y="157480"/>
            <a:ext cx="10058400" cy="1261745"/>
          </a:xfrm>
          <a:prstGeom prst="rect">
            <a:avLst/>
          </a:prstGeom>
          <a:noFill/>
          <a:ln>
            <a:noFill/>
          </a:ln>
          <a:effectLst/>
        </p:spPr>
        <p:txBody>
          <a:bodyPr vert="horz" wrap="square" lIns="0" tIns="0" rIns="0" bIns="0" numCol="1" spcCol="215900" anchor="ctr"/>
          <a:lstStyle/>
          <a:p>
            <a:pPr algn="ctr"/>
            <a:r>
              <a:rPr lang="en-us" sz="4000" u="sng" cap="none">
                <a:solidFill>
                  <a:srgbClr val="0000CC"/>
                </a:solidFill>
                <a:uFill>
                  <a:solidFill>
                    <a:srgbClr val="FFD320"/>
                  </a:solidFill>
                </a:uFill>
              </a:rPr>
              <a:t>Relative constraints </a:t>
            </a:r>
            <a:r>
              <a:rPr lang="en-us" sz="4000" i="1" u="sng" cap="none">
                <a:solidFill>
                  <a:srgbClr val="0000CC"/>
                </a:solidFill>
                <a:uFill>
                  <a:solidFill>
                    <a:srgbClr val="FFD320"/>
                  </a:solidFill>
                </a:uFill>
              </a:rPr>
              <a:t>vs</a:t>
            </a:r>
            <a:r>
              <a:rPr lang="en-us" sz="4000" u="sng" cap="none">
                <a:solidFill>
                  <a:srgbClr val="0000CC"/>
                </a:solidFill>
                <a:uFill>
                  <a:solidFill>
                    <a:srgbClr val="FFD320"/>
                  </a:solidFill>
                </a:uFill>
              </a:rPr>
              <a:t> absolute calibrations</a:t>
            </a:r>
            <a:endParaRPr lang="en-us" sz="40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0AAACRCAAADj4AACMmAAAQAAAAJgAAAAgAAAD//////////w=="/>
              </a:ext>
            </a:extLst>
          </p:cNvPicPr>
          <p:nvPr/>
        </p:nvPicPr>
        <p:blipFill>
          <a:blip r:embed="rId2"/>
          <a:stretch>
            <a:fillRect/>
          </a:stretch>
        </p:blipFill>
        <p:spPr>
          <a:xfrm>
            <a:off x="8255" y="1392555"/>
            <a:ext cx="10079355" cy="4806950"/>
          </a:xfrm>
          <a:prstGeom prst="rect">
            <a:avLst/>
          </a:prstGeom>
          <a:noFill/>
          <a:ln>
            <a:noFill/>
          </a:ln>
          <a:effectLst/>
        </p:spPr>
      </p:pic>
      <p:sp>
        <p:nvSpPr>
          <p:cNvPr id="4" name="CustomShape 2"/>
          <p:cNvSpPr>
            <a:extLst>
              <a:ext uri="smNativeData">
                <pr:smNativeData xmlns:pr="smNativeData" xmlns="smNativeData" val="SMDATA_15_e8ffYhMAAAAlAAAAZAAAAA0AAAAAkAAAAEgAAACQAAAAS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oCAAABkIAAAOPgAAWRwAABAAAAAmAAAACAAAAP//////////"/>
              </a:ext>
            </a:extLst>
          </p:cNvSpPr>
          <p:nvPr/>
        </p:nvSpPr>
        <p:spPr>
          <a:xfrm>
            <a:off x="5303520" y="1316355"/>
            <a:ext cx="4784090" cy="3291840"/>
          </a:xfrm>
          <a:prstGeom prst="rect">
            <a:avLst/>
          </a:prstGeom>
          <a:solidFill>
            <a:srgbClr val="FFFFFF"/>
          </a:solidFill>
          <a:ln>
            <a:noFill/>
          </a:ln>
          <a:effectLst/>
        </p:spPr>
      </p:sp>
    </p:spTree>
  </p:cSld>
  <p:clrMapOvr>
    <a:masterClrMapping/>
  </p:clrMapOvr>
  <p:timing>
    <p:tnLst>
      <p:par>
        <p:cTn id="1" dur="indefinite" restart="never" nodeType="tmRoot"/>
      </p:par>
    </p:tnLst>
  </p:timing>
</p:sld>
</file>

<file path=ppt/slides/slide4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I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AAAAAPgAAADgPQAAuwgAABAAAAAmAAAACAAAAP//////////"/>
              </a:ext>
            </a:extLst>
          </p:cNvSpPr>
          <p:nvPr/>
        </p:nvSpPr>
        <p:spPr>
          <a:xfrm>
            <a:off x="0" y="157480"/>
            <a:ext cx="10058400" cy="1261745"/>
          </a:xfrm>
          <a:prstGeom prst="rect">
            <a:avLst/>
          </a:prstGeom>
          <a:noFill/>
          <a:ln>
            <a:noFill/>
          </a:ln>
          <a:effectLst/>
        </p:spPr>
        <p:txBody>
          <a:bodyPr vert="horz" wrap="square" lIns="0" tIns="0" rIns="0" bIns="0" numCol="1" spcCol="215900" anchor="ctr"/>
          <a:lstStyle/>
          <a:p>
            <a:pPr algn="ctr"/>
            <a:r>
              <a:rPr lang="en-us" sz="4000" u="sng" cap="none">
                <a:solidFill>
                  <a:srgbClr val="0000CC"/>
                </a:solidFill>
                <a:uFill>
                  <a:solidFill>
                    <a:srgbClr val="FFD320"/>
                  </a:solidFill>
                </a:uFill>
              </a:rPr>
              <a:t>Relative constraints </a:t>
            </a:r>
            <a:r>
              <a:rPr lang="en-us" sz="4000" i="1" u="sng" cap="none">
                <a:solidFill>
                  <a:srgbClr val="0000CC"/>
                </a:solidFill>
                <a:uFill>
                  <a:solidFill>
                    <a:srgbClr val="FFD320"/>
                  </a:solidFill>
                </a:uFill>
              </a:rPr>
              <a:t>vs</a:t>
            </a:r>
            <a:r>
              <a:rPr lang="en-us" sz="4000" u="sng" cap="none">
                <a:solidFill>
                  <a:srgbClr val="0000CC"/>
                </a:solidFill>
                <a:uFill>
                  <a:solidFill>
                    <a:srgbClr val="FFD320"/>
                  </a:solidFill>
                </a:uFill>
              </a:rPr>
              <a:t> absolute calibrations</a:t>
            </a:r>
            <a:endParaRPr lang="en-us" sz="40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0AAACRCAAADj4AACMmAAAQAAAAJgAAAAgAAAD//////////w=="/>
              </a:ext>
            </a:extLst>
          </p:cNvPicPr>
          <p:nvPr/>
        </p:nvPicPr>
        <p:blipFill>
          <a:blip r:embed="rId2"/>
          <a:stretch>
            <a:fillRect/>
          </a:stretch>
        </p:blipFill>
        <p:spPr>
          <a:xfrm>
            <a:off x="8255" y="1392555"/>
            <a:ext cx="10079355" cy="4806950"/>
          </a:xfrm>
          <a:prstGeom prst="rect">
            <a:avLst/>
          </a:prstGeom>
          <a:noFill/>
          <a:ln>
            <a:noFill/>
          </a:ln>
          <a:effectLst/>
        </p:spPr>
      </p:pic>
    </p:spTree>
  </p:cSld>
  <p:clrMapOvr>
    <a:masterClrMapping/>
  </p:clrMapOvr>
  <p:timing>
    <p:tnLst>
      <p:par>
        <p:cTn id="1" dur="indefinite" restart="never" nodeType="tmRoot"/>
      </p:par>
    </p:tnLst>
  </p:timing>
</p:sld>
</file>

<file path=ppt/slides/slide4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nDe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Pj////oOgAAgQsAABAAAAAmAAAACAAAAP//////////"/>
              </a:ext>
            </a:extLst>
          </p:cNvSpPr>
          <p:nvPr/>
        </p:nvSpPr>
        <p:spPr>
          <a:xfrm>
            <a:off x="504190" y="-5080"/>
            <a:ext cx="9071610" cy="1875155"/>
          </a:xfrm>
          <a:prstGeom prst="rect">
            <a:avLst/>
          </a:prstGeom>
          <a:noFill/>
          <a:ln>
            <a:noFill/>
          </a:ln>
          <a:effectLst/>
        </p:spPr>
        <p:txBody>
          <a:bodyPr vert="horz" wrap="square" lIns="0" tIns="0" rIns="0" bIns="0" numCol="1" spcCol="215900" anchor="ctr"/>
          <a:lstStyle/>
          <a:p>
            <a:pPr algn="ctr"/>
            <a:r>
              <a:rPr lang="en-us" sz="4400" u="sng" cap="none">
                <a:solidFill>
                  <a:srgbClr val="0000CC"/>
                </a:solidFill>
                <a:uFill>
                  <a:solidFill>
                    <a:srgbClr val="FFD320"/>
                  </a:solidFill>
                </a:uFill>
              </a:rPr>
              <a:t>Dating Cyanobacteria with a calibrated relaxed clock and constraints</a:t>
            </a:r>
            <a:endParaRPr lang="en-us" sz="4400" u="sng" cap="none">
              <a:solidFill>
                <a:srgbClr val="0000CC"/>
              </a:solidFill>
              <a:uFill>
                <a:solidFill>
                  <a:srgbClr val="FFD320"/>
                </a:solidFill>
              </a:uFill>
            </a:endParaRPr>
          </a:p>
        </p:txBody>
      </p:sp>
      <p:sp>
        <p:nvSpPr>
          <p:cNvPr id="3" name="TextShape 2"/>
          <p:cNvSpPr>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2yUAABAAAAAmAAAACAAAAP//////////"/>
              </a:ext>
            </a:extLst>
          </p:cNvSpPr>
          <p:nvPr/>
        </p:nvSpPr>
        <p:spPr>
          <a:xfrm>
            <a:off x="504190" y="1769110"/>
            <a:ext cx="9071610" cy="4384675"/>
          </a:xfrm>
          <a:prstGeom prst="rect">
            <a:avLst/>
          </a:prstGeom>
          <a:noFill/>
          <a:ln>
            <a:noFill/>
          </a:ln>
          <a:effectLst/>
        </p:spPr>
        <p:txBody>
          <a:bodyPr vert="horz" wrap="square" lIns="0" tIns="0" rIns="0" bIns="0" numCol="1" spcCol="215900" anchor="t"/>
          <a:lstStyle/>
          <a:p>
            <a:pPr marL="431800" indent="-323850">
              <a:spcBef>
                <a:spcPts val="1415"/>
              </a:spcBef>
              <a:buClr>
                <a:srgbClr val="000000"/>
              </a:buClr>
              <a:buSzPts val="1440"/>
              <a:buFont typeface="Wingdings" pitchFamily="0" charset="0"/>
              <a:buChar char=""/>
            </a:pPr>
            <a:r>
              <a:rPr lang="en-us" sz="3200" cap="none">
                <a:solidFill>
                  <a:srgbClr val="000099"/>
                </a:solidFill>
              </a:rPr>
              <a:t>2 calibrations:</a:t>
            </a:r>
            <a:endParaRPr lang="en-us" sz="3200" cap="none">
              <a:solidFill>
                <a:srgbClr val="000099"/>
              </a:solidFill>
            </a:endParaRPr>
          </a:p>
          <a:p>
            <a:pPr lvl="1" marL="864235" indent="-323850">
              <a:spcBef>
                <a:spcPts val="1130"/>
              </a:spcBef>
              <a:buClr>
                <a:srgbClr val="000000"/>
              </a:buClr>
              <a:buSzPts val="2100"/>
              <a:buFont typeface="Symbol" pitchFamily="1" charset="0"/>
              <a:buChar char=""/>
            </a:pPr>
            <a:r>
              <a:rPr lang="en-us" sz="2800" cap="none">
                <a:solidFill>
                  <a:srgbClr val="000099"/>
                </a:solidFill>
              </a:rPr>
              <a:t>Origin of Cyanobacteria &gt;2.45 Bya, &lt;3.85 Bya</a:t>
            </a:r>
            <a:endParaRPr lang="en-us" sz="2800" cap="none">
              <a:solidFill>
                <a:srgbClr val="000099"/>
              </a:solidFill>
            </a:endParaRPr>
          </a:p>
          <a:p>
            <a:pPr lvl="1" marL="864235" indent="-323850">
              <a:spcBef>
                <a:spcPts val="1130"/>
              </a:spcBef>
              <a:buClr>
                <a:srgbClr val="000000"/>
              </a:buClr>
              <a:buSzPts val="2100"/>
              <a:buFont typeface="Symbol" pitchFamily="1" charset="0"/>
              <a:buChar char=""/>
            </a:pPr>
            <a:r>
              <a:rPr lang="en-us" sz="2800" cap="none">
                <a:solidFill>
                  <a:srgbClr val="000099"/>
                </a:solidFill>
              </a:rPr>
              <a:t>Origin of akinete-forming Cyanobacteria &gt;1.957 Bya</a:t>
            </a:r>
            <a:endParaRPr lang="en-us" sz="2800" cap="none">
              <a:solidFill>
                <a:srgbClr val="000099"/>
              </a:solidFill>
            </a:endParaRPr>
          </a:p>
          <a:p>
            <a:pPr marL="431800" indent="-323850">
              <a:spcBef>
                <a:spcPts val="1415"/>
              </a:spcBef>
              <a:buClr>
                <a:srgbClr val="000000"/>
              </a:buClr>
              <a:buSzPts val="1440"/>
              <a:buFont typeface="Wingdings" pitchFamily="0" charset="0"/>
              <a:buChar char=""/>
            </a:pPr>
            <a:r>
              <a:rPr lang="en-us" sz="3200" cap="none">
                <a:solidFill>
                  <a:srgbClr val="000099"/>
                </a:solidFill>
              </a:rPr>
              <a:t>Selecting constraints supported by more than 20 transfers: 51 constraints</a:t>
            </a:r>
            <a:endParaRPr lang="en-us" sz="3200" cap="none">
              <a:solidFill>
                <a:srgbClr val="000099"/>
              </a:solidFill>
            </a:endParaRPr>
          </a:p>
          <a:p>
            <a:pPr marL="431800" indent="-323850">
              <a:spcBef>
                <a:spcPts val="1415"/>
              </a:spcBef>
              <a:buClr>
                <a:srgbClr val="000000"/>
              </a:buClr>
              <a:buSzPts val="1440"/>
              <a:buFont typeface="Wingdings" pitchFamily="0" charset="0"/>
              <a:buChar char=""/>
            </a:pPr>
            <a:r>
              <a:rPr lang="en-us" sz="3200" cap="none">
                <a:solidFill>
                  <a:srgbClr val="000099"/>
                </a:solidFill>
              </a:rPr>
              <a:t>Small subset of a concatenated alignment: 500 amino acid sites</a:t>
            </a:r>
            <a:endParaRPr lang="en-us" sz="3200" cap="none">
              <a:solidFill>
                <a:srgbClr val="000099"/>
              </a:solidFill>
            </a:endParaRPr>
          </a:p>
        </p:txBody>
      </p:sp>
    </p:spTree>
  </p:cSld>
  <p:clrMapOvr>
    <a:masterClrMapping/>
  </p:clrMapOvr>
  <p:timing>
    <p:tnLst>
      <p:par>
        <p:cTn id="1" dur="indefinite" restart="never" nodeType="tmRoot"/>
      </p:par>
    </p:tnLst>
  </p:timing>
</p:sld>
</file>

<file path=ppt/slides/slide4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AAcI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j////OGAAAgQsAABAAAAAmAAAACAAAAP//////////"/>
              </a:ext>
            </a:extLst>
          </p:cNvSpPr>
          <p:nvPr/>
        </p:nvSpPr>
        <p:spPr>
          <a:xfrm>
            <a:off x="-36195" y="-5080"/>
            <a:ext cx="4068445" cy="1875155"/>
          </a:xfrm>
          <a:prstGeom prst="rect">
            <a:avLst/>
          </a:prstGeom>
          <a:noFill/>
          <a:ln>
            <a:noFill/>
          </a:ln>
          <a:effectLst/>
        </p:spPr>
        <p:txBody>
          <a:bodyPr vert="horz" wrap="square" lIns="0" tIns="0" rIns="0" bIns="0" numCol="1" spcCol="215900" anchor="ctr"/>
          <a:lstStyle/>
          <a:p>
            <a:pPr algn="ctr"/>
            <a:r>
              <a:rPr lang="en-us" sz="4400" u="sng" cap="none">
                <a:solidFill>
                  <a:srgbClr val="0000CC"/>
                </a:solidFill>
                <a:uFill>
                  <a:solidFill>
                    <a:srgbClr val="FFD320"/>
                  </a:solidFill>
                </a:uFill>
              </a:rPr>
              <a:t>The effect of constraints on Cyanobacteria</a:t>
            </a: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JA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YWAAABAAAAe0AAAIIuAAAQAAAAJgAAAAgAAAD//////////w=="/>
              </a:ext>
            </a:extLst>
          </p:cNvPicPr>
          <p:nvPr/>
        </p:nvPicPr>
        <p:blipFill>
          <a:blip r:embed="rId2"/>
          <a:stretch>
            <a:fillRect/>
          </a:stretch>
        </p:blipFill>
        <p:spPr>
          <a:xfrm>
            <a:off x="3691890" y="635"/>
            <a:ext cx="6790055" cy="7559675"/>
          </a:xfrm>
          <a:prstGeom prst="rect">
            <a:avLst/>
          </a:prstGeom>
          <a:noFill/>
          <a:ln>
            <a:noFill/>
          </a:ln>
          <a:effectLst/>
        </p:spPr>
      </p:pic>
      <p:sp>
        <p:nvSpPr>
          <p:cNvPr id="4" name="Text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hsAAKn///+uKQAAygEAABAAAAAmAAAACAAAAP//////////"/>
              </a:ext>
            </a:extLst>
          </p:cNvSpPr>
          <p:nvPr/>
        </p:nvSpPr>
        <p:spPr>
          <a:xfrm>
            <a:off x="4398010" y="-55245"/>
            <a:ext cx="2377440" cy="346075"/>
          </a:xfrm>
          <a:prstGeom prst="rect">
            <a:avLst/>
          </a:prstGeom>
          <a:noFill/>
          <a:ln>
            <a:noFill/>
          </a:ln>
          <a:effectLst/>
        </p:spPr>
        <p:txBody>
          <a:bodyPr vert="horz" wrap="square" lIns="90170" tIns="45085" rIns="90170" bIns="45085" numCol="1" spcCol="215900" anchor="t"/>
          <a:lstStyle/>
          <a:p>
            <a:pPr/>
            <a:r>
              <a:rPr lang="en-us" b="1" i="1" cap="none">
                <a:solidFill>
                  <a:srgbClr val="FF3333"/>
                </a:solidFill>
              </a:rPr>
              <a:t>Calibrated</a:t>
            </a:r>
            <a:endParaRPr lang="en-us" cap="none"/>
          </a:p>
        </p:txBody>
      </p:sp>
      <p:sp>
        <p:nvSpPr>
          <p:cNvPr id="5" name="TextShape 3"/>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lBoAALYVAABELgAA9hcAABAAAAAmAAAACAAAAP//////////"/>
              </a:ext>
            </a:extLst>
          </p:cNvSpPr>
          <p:nvPr/>
        </p:nvSpPr>
        <p:spPr>
          <a:xfrm>
            <a:off x="4320540" y="3529330"/>
            <a:ext cx="3200400" cy="365760"/>
          </a:xfrm>
          <a:prstGeom prst="rect">
            <a:avLst/>
          </a:prstGeom>
          <a:noFill/>
          <a:ln>
            <a:noFill/>
          </a:ln>
          <a:effectLst/>
        </p:spPr>
        <p:txBody>
          <a:bodyPr vert="horz" wrap="square" lIns="90170" tIns="45085" rIns="90170" bIns="45085" numCol="1" spcCol="215900" anchor="t"/>
          <a:lstStyle/>
          <a:p>
            <a:pPr/>
            <a:r>
              <a:rPr lang="en-us" b="1" i="1" cap="none">
                <a:solidFill>
                  <a:srgbClr val="FF3333"/>
                </a:solidFill>
              </a:rPr>
              <a:t>Calibrated and constrained</a:t>
            </a:r>
            <a:endParaRPr lang="en-us" cap="none"/>
          </a:p>
        </p:txBody>
      </p:sp>
    </p:spTree>
  </p:cSld>
  <p:clrMapOvr>
    <a:masterClrMapping/>
  </p:clrMapOvr>
  <p:timing>
    <p:tnLst>
      <p:par>
        <p:cTn id="1" dur="indefinite" restart="never" nodeType="tmRoot"/>
      </p:par>
    </p:tnLst>
  </p:timing>
</p:sld>
</file>

<file path=ppt/slides/slide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e8ffYhMAAAAlAAAAZAAAAA8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Db/R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BB4AAD4AAADxOAAALgYAABAAAAAmAAAACAAAAAEAAAAAAAAA"/>
              </a:ext>
            </a:extLst>
          </p:cNvSpPr>
          <p:nvPr>
            <p:ph type="title"/>
          </p:nvPr>
        </p:nvSpPr>
        <p:spPr>
          <a:xfrm>
            <a:off x="4879340" y="39370"/>
            <a:ext cx="4377055" cy="965200"/>
          </a:xfrm>
        </p:spPr>
        <p:txBody>
          <a:bodyPr/>
          <a:lstStyle/>
          <a:p>
            <a:pPr>
              <a:defRPr sz="3000" cap="none"/>
            </a:pPr>
            <a:r>
              <a:t>The phylogenomics pipeline</a:t>
            </a:r>
          </a:p>
        </p:txBody>
      </p:sp>
      <p:pic>
        <p:nvPicPr>
          <p:cNvPr id="3" name="Picture1"/>
          <p:cNvPicPr>
            <a:picLocks noChangeAspect="1"/>
            <a:extLst>
              <a:ext uri="smNativeData">
                <pr:smNativeData xmlns:pr="smNativeData" xmlns="smNativeData" val="SMDATA_17_e8ff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EA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f////Z////dQUAAKMuAAAQAAAAJgAAAAgAAAD//////////w=="/>
              </a:ext>
            </a:extLst>
          </p:cNvPicPr>
          <p:nvPr/>
        </p:nvPicPr>
        <p:blipFill>
          <a:blip r:embed="rId2"/>
          <a:stretch>
            <a:fillRect/>
          </a:stretch>
        </p:blipFill>
        <p:spPr>
          <a:xfrm>
            <a:off x="-36195" y="-24765"/>
            <a:ext cx="923290" cy="7606030"/>
          </a:xfrm>
          <a:prstGeom prst="rect">
            <a:avLst/>
          </a:prstGeom>
          <a:noFill/>
          <a:ln>
            <a:noFill/>
          </a:ln>
          <a:effectLst/>
        </p:spPr>
      </p:pic>
      <p:sp>
        <p:nvSpPr>
          <p:cNvPr id="4" name="Curve1"/>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I8w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TAUAAKMkAADrCwAAJCwAABAAAAAmAAAACAAAAP//////////"/>
              </a:ext>
            </a:extLst>
          </p:cNvSpPr>
          <p:nvPr/>
        </p:nvSpPr>
        <p:spPr>
          <a:xfrm>
            <a:off x="861060" y="5955665"/>
            <a:ext cx="1076325" cy="1219835"/>
          </a:xfrm>
          <a:custGeom>
            <a:avLst/>
            <a:gdLst/>
            <a:ahLst/>
            <a:cxnLst/>
            <a:rect l="0" t="0" r="1076325" b="1219835"/>
            <a:pathLst>
              <a:path w="1076325" h="1219835">
                <a:moveTo>
                  <a:pt x="0" y="1219835"/>
                </a:moveTo>
                <a:cubicBezTo>
                  <a:pt x="215265" y="1090930"/>
                  <a:pt x="1076325" y="817880"/>
                  <a:pt x="1076325" y="574040"/>
                </a:cubicBezTo>
                <a:cubicBezTo>
                  <a:pt x="1076325" y="330200"/>
                  <a:pt x="215265" y="114935"/>
                  <a:pt x="0" y="0"/>
                </a:cubicBezTo>
              </a:path>
            </a:pathLst>
          </a:custGeom>
          <a:noFill/>
          <a:ln w="25400" cap="flat" cmpd="sng" algn="ctr">
            <a:solidFill>
              <a:schemeClr val="hlink"/>
            </a:solidFill>
            <a:prstDash val="solid"/>
            <a:headEnd type="none"/>
            <a:tailEnd type="triangle" w="med" len="med"/>
          </a:ln>
          <a:effectLst/>
        </p:spPr>
      </p:sp>
      <p:sp>
        <p:nvSpPr>
          <p:cNvPr id="5" name="Curve2"/>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CDb/R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dAUAAAQeAAATDAAAriQAABAAAAAmAAAACAAAAP//////////"/>
              </a:ext>
            </a:extLst>
          </p:cNvSpPr>
          <p:nvPr/>
        </p:nvSpPr>
        <p:spPr>
          <a:xfrm>
            <a:off x="886460" y="48793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6" name="Curve3"/>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agUAACQXAAAJDAAAzh0AABAAAAAmAAAACAAAAP//////////"/>
              </a:ext>
            </a:extLst>
          </p:cNvSpPr>
          <p:nvPr/>
        </p:nvSpPr>
        <p:spPr>
          <a:xfrm>
            <a:off x="880110" y="37617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7" name="Curve4"/>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KN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YAUAAHYQAAD/CwAAIBcAABAAAAAmAAAACAAAAP//////////"/>
              </a:ext>
            </a:extLst>
          </p:cNvSpPr>
          <p:nvPr/>
        </p:nvSpPr>
        <p:spPr>
          <a:xfrm>
            <a:off x="873760" y="26758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8" name="Curve5"/>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VgUAAJYJAAD1CwAAQBAAABAAAAAmAAAACAAAAP//////////"/>
              </a:ext>
            </a:extLst>
          </p:cNvSpPr>
          <p:nvPr/>
        </p:nvSpPr>
        <p:spPr>
          <a:xfrm>
            <a:off x="867410" y="15582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9" name="Curve6"/>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fgUAALYCAAAdDAAAYAkAABAAAAAmAAAACAAAAP//////////"/>
              </a:ext>
            </a:extLst>
          </p:cNvSpPr>
          <p:nvPr/>
        </p:nvSpPr>
        <p:spPr>
          <a:xfrm>
            <a:off x="892810" y="4406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10" name="Textbox1"/>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AonAACUFwAASikAABAgAAAmAAAACAAAAP//////////"/>
              </a:ext>
            </a:extLst>
          </p:cNvSpPr>
          <p:nvPr/>
        </p:nvSpPr>
        <p:spPr>
          <a:xfrm>
            <a:off x="2091055" y="634619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1" name="Textbox2"/>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PgfAACUFwAAOCIAABAgAAAmAAAACAAAAP//////////"/>
              </a:ext>
            </a:extLst>
          </p:cNvSpPr>
          <p:nvPr/>
        </p:nvSpPr>
        <p:spPr>
          <a:xfrm>
            <a:off x="2091055" y="519684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2" name="Textbox3"/>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LD2B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BgZAACUFwAAWBsAABAgAAAmAAAACAAAAP//////////"/>
              </a:ext>
            </a:extLst>
          </p:cNvSpPr>
          <p:nvPr/>
        </p:nvSpPr>
        <p:spPr>
          <a:xfrm>
            <a:off x="2091055" y="407924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3" name="Textbox4"/>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GM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F4SAACUFwAAnhQAABAgAAAmAAAACAAAAP//////////"/>
              </a:ext>
            </a:extLst>
          </p:cNvSpPr>
          <p:nvPr/>
        </p:nvSpPr>
        <p:spPr>
          <a:xfrm>
            <a:off x="2091055" y="298577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4" name="Textbox5"/>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H4LAACUFwAAvg0AABAgAAAmAAAACAAAAP//////////"/>
              </a:ext>
            </a:extLst>
          </p:cNvSpPr>
          <p:nvPr/>
        </p:nvSpPr>
        <p:spPr>
          <a:xfrm>
            <a:off x="2091055" y="186817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5" name="Textbox6"/>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CDb/R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NAEAACUFwAAEAcAABAgAAAmAAAACAAAAP//////////"/>
              </a:ext>
            </a:extLst>
          </p:cNvSpPr>
          <p:nvPr/>
        </p:nvSpPr>
        <p:spPr>
          <a:xfrm>
            <a:off x="2091055" y="78232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pic>
        <p:nvPicPr>
          <p:cNvPr id="16" name="Picture2"/>
          <p:cNvPicPr>
            <a:picLocks noChangeAspect="1"/>
            <a:extLst>
              <a:ext uri="smNativeData">
                <pr:smNativeData xmlns:pr="smNativeData" xmlns="smNativeData" val="SMDATA_17_e8ff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bAADyBwAAlzsAAB4tAAAQAAAAJgAAAAgAAAD//////////w=="/>
              </a:ext>
            </a:extLst>
          </p:cNvPicPr>
          <p:nvPr/>
        </p:nvPicPr>
        <p:blipFill>
          <a:blip r:embed="rId3"/>
          <a:stretch>
            <a:fillRect/>
          </a:stretch>
        </p:blipFill>
        <p:spPr>
          <a:xfrm>
            <a:off x="4399915" y="1291590"/>
            <a:ext cx="5287010" cy="6042660"/>
          </a:xfrm>
          <a:prstGeom prst="rect">
            <a:avLst/>
          </a:prstGeom>
          <a:noFill/>
          <a:ln>
            <a:noFill/>
          </a:ln>
          <a:effectLst/>
        </p:spPr>
      </p:pic>
    </p:spTree>
  </p:cSld>
  <p:clrMapOvr>
    <a:masterClrMapping/>
  </p:clrMapOvr>
  <p:timing>
    <p:tnLst>
      <p:par>
        <p:cTn id="1" dur="indefinite" restart="never" nodeType="tmRoot"/>
      </p:par>
    </p:tnLst>
  </p:timing>
</p:sld>
</file>

<file path=ppt/slides/slide5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Ym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DABAADoOgAA9AgAABAAAAAmAAAACAAAAP//////////"/>
              </a:ext>
            </a:extLst>
          </p:cNvSpPr>
          <p:nvPr/>
        </p:nvSpPr>
        <p:spPr>
          <a:xfrm>
            <a:off x="504190" y="193040"/>
            <a:ext cx="9071610" cy="1262380"/>
          </a:xfrm>
          <a:prstGeom prst="rect">
            <a:avLst/>
          </a:prstGeom>
          <a:noFill/>
          <a:ln>
            <a:noFill/>
          </a:ln>
          <a:effectLst/>
        </p:spPr>
        <p:txBody>
          <a:bodyPr vert="horz" wrap="square" lIns="0" tIns="0" rIns="0" bIns="0" numCol="1" spcCol="215900" anchor="ctr"/>
          <a:lstStyle/>
          <a:p>
            <a:pPr algn="ctr"/>
            <a:r>
              <a:rPr sz="4400" u="sng" cap="none">
                <a:solidFill>
                  <a:srgbClr val="0000CC"/>
                </a:solidFill>
              </a:rPr>
              <a:t>Genome evolution in Cyanobacteria</a:t>
            </a:r>
            <a:endParaRPr sz="4400" u="sng" cap="none">
              <a:solidFill>
                <a:srgbClr val="0000CC"/>
              </a:solidFill>
            </a:endParaRPr>
          </a:p>
        </p:txBody>
      </p:sp>
      <p:pic>
        <p:nvPicPr>
          <p:cNvPr id="3"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B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wFAACeCQAA4DQAANAtAAAQAAAAJgAAAAgAAAD//////////w=="/>
              </a:ext>
            </a:extLst>
          </p:cNvPicPr>
          <p:nvPr/>
        </p:nvPicPr>
        <p:blipFill>
          <a:blip r:embed="rId2"/>
          <a:stretch>
            <a:fillRect/>
          </a:stretch>
        </p:blipFill>
        <p:spPr>
          <a:xfrm>
            <a:off x="881380" y="1563370"/>
            <a:ext cx="7713980" cy="5883910"/>
          </a:xfrm>
          <a:prstGeom prst="rect">
            <a:avLst/>
          </a:prstGeom>
          <a:noFill/>
          <a:ln>
            <a:noFill/>
          </a:ln>
          <a:effectLst/>
        </p:spPr>
      </p:pic>
      <p:sp>
        <p:nvSpPr>
          <p:cNvPr id="4" name="Custom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3ykAAM4sAAADOgAAmy4AABAgAAAmAAAACAAAAP//////////"/>
              </a:ext>
            </a:extLst>
          </p:cNvSpPr>
          <p:nvPr/>
        </p:nvSpPr>
        <p:spPr>
          <a:xfrm>
            <a:off x="6806565" y="7283450"/>
            <a:ext cx="2623820" cy="292735"/>
          </a:xfrm>
          <a:prstGeom prst="rect">
            <a:avLst/>
          </a:prstGeom>
          <a:solidFill>
            <a:srgbClr val="FFFFFF"/>
          </a:solidFill>
          <a:ln>
            <a:noFill/>
          </a:ln>
          <a:effectLst/>
        </p:spPr>
        <p:txBody>
          <a:bodyPr vert="horz" wrap="none" lIns="90170" tIns="45085" rIns="90170" bIns="45085" numCol="1" spcCol="215900" anchor="t"/>
          <a:lstStyle/>
          <a:p>
            <a:pPr algn="r">
              <a:lnSpc>
                <a:spcPct val="100000"/>
              </a:lnSpc>
            </a:pPr>
            <a:r>
              <a:rPr sz="1600" cap="none">
                <a:latin typeface="Calibri" pitchFamily="2" charset="0"/>
                <a:ea typeface="DejaVu Sans" pitchFamily="1" charset="0"/>
                <a:cs typeface="DejaVu Sans" pitchFamily="1" charset="0"/>
              </a:rPr>
              <a:t>Szöllősi et al., Phil Trans  2015</a:t>
            </a:r>
            <a:endParaRPr sz="1600" cap="none"/>
          </a:p>
        </p:txBody>
      </p:sp>
    </p:spTree>
  </p:cSld>
  <p:clrMapOvr>
    <a:masterClrMapping/>
  </p:clrMapOvr>
  <p:transition spd="slow" p14:dur="1800" advClick="0">
    <p:extLst>
      <p:ext uri="smNativeData">
        <pr:smNativeData xmlns:pr="smNativeData" xmlns="smNativeData" val="e8ffYgAAAAAIBwAAAAAAAAAAAAAAAAAAAAAAAAAAAAAAAAAAAAAAAAAAAAAAAAAAAAAAAAAAAAAAAAAA"/>
      </p:ext>
    </p:extLst>
  </p:transition>
  <p:timing>
    <p:tnLst>
      <p:par>
        <p:cTn id="1" dur="indefinite" restart="never" nodeType="tmRoot"/>
      </p:par>
    </p:tnLst>
  </p:timing>
</p:sld>
</file>

<file path=ppt/slides/slide5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j////OGAAAgQsAABAAAAAmAAAACAAAAP//////////"/>
              </a:ext>
            </a:extLst>
          </p:cNvSpPr>
          <p:nvPr/>
        </p:nvSpPr>
        <p:spPr>
          <a:xfrm>
            <a:off x="-36195" y="-5080"/>
            <a:ext cx="4068445" cy="1875155"/>
          </a:xfrm>
          <a:prstGeom prst="rect">
            <a:avLst/>
          </a:prstGeom>
          <a:noFill/>
          <a:ln>
            <a:noFill/>
          </a:ln>
          <a:effectLst/>
        </p:spPr>
        <p:txBody>
          <a:bodyPr vert="horz" wrap="square" lIns="0" tIns="0" rIns="0" bIns="0" numCol="1" spcCol="215900" anchor="ctr"/>
          <a:lstStyle/>
          <a:p>
            <a:pPr algn="ctr"/>
            <a:r>
              <a:rPr lang="en-us" sz="4400" u="sng" cap="none">
                <a:solidFill>
                  <a:srgbClr val="0000CC"/>
                </a:solidFill>
                <a:uFill>
                  <a:solidFill>
                    <a:srgbClr val="FFD320"/>
                  </a:solidFill>
                </a:uFill>
              </a:rPr>
              <a:t>The effect of constraints on Cyanobacteria</a:t>
            </a: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YWAAABAAAAe0AAAIIuAAAQAAAAJgAAAAgAAAD//////////w=="/>
              </a:ext>
            </a:extLst>
          </p:cNvPicPr>
          <p:nvPr/>
        </p:nvPicPr>
        <p:blipFill>
          <a:blip r:embed="rId2"/>
          <a:stretch>
            <a:fillRect/>
          </a:stretch>
        </p:blipFill>
        <p:spPr>
          <a:xfrm>
            <a:off x="3691890" y="635"/>
            <a:ext cx="6790055" cy="7559675"/>
          </a:xfrm>
          <a:prstGeom prst="rect">
            <a:avLst/>
          </a:prstGeom>
          <a:noFill/>
          <a:ln>
            <a:noFill/>
          </a:ln>
          <a:effectLst/>
        </p:spPr>
      </p:pic>
      <p:sp>
        <p:nvSpPr>
          <p:cNvPr id="4" name="Text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hsAAKn///+uKQAAygEAABAAAAAmAAAACAAAAP//////////"/>
              </a:ext>
            </a:extLst>
          </p:cNvSpPr>
          <p:nvPr/>
        </p:nvSpPr>
        <p:spPr>
          <a:xfrm>
            <a:off x="4398010" y="-55245"/>
            <a:ext cx="2377440" cy="346075"/>
          </a:xfrm>
          <a:prstGeom prst="rect">
            <a:avLst/>
          </a:prstGeom>
          <a:noFill/>
          <a:ln>
            <a:noFill/>
          </a:ln>
          <a:effectLst/>
        </p:spPr>
        <p:txBody>
          <a:bodyPr vert="horz" wrap="square" lIns="90170" tIns="45085" rIns="90170" bIns="45085" numCol="1" spcCol="215900" anchor="t"/>
          <a:lstStyle/>
          <a:p>
            <a:pPr/>
            <a:r>
              <a:rPr lang="en-us" b="1" i="1" cap="none">
                <a:solidFill>
                  <a:srgbClr val="FF3333"/>
                </a:solidFill>
              </a:rPr>
              <a:t>Calibrated</a:t>
            </a:r>
            <a:endParaRPr lang="en-us" cap="none"/>
          </a:p>
        </p:txBody>
      </p:sp>
      <p:sp>
        <p:nvSpPr>
          <p:cNvPr id="5" name="TextShape 3"/>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Y2Nj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lBoAALYVAABELgAA9hcAABAAAAAmAAAACAAAAP//////////"/>
              </a:ext>
            </a:extLst>
          </p:cNvSpPr>
          <p:nvPr/>
        </p:nvSpPr>
        <p:spPr>
          <a:xfrm>
            <a:off x="4320540" y="3529330"/>
            <a:ext cx="3200400" cy="365760"/>
          </a:xfrm>
          <a:prstGeom prst="rect">
            <a:avLst/>
          </a:prstGeom>
          <a:noFill/>
          <a:ln>
            <a:noFill/>
          </a:ln>
          <a:effectLst/>
        </p:spPr>
        <p:txBody>
          <a:bodyPr vert="horz" wrap="square" lIns="90170" tIns="45085" rIns="90170" bIns="45085" numCol="1" spcCol="215900" anchor="t"/>
          <a:lstStyle/>
          <a:p>
            <a:pPr/>
            <a:r>
              <a:rPr lang="en-us" b="1" i="1" cap="none">
                <a:solidFill>
                  <a:srgbClr val="FF3333"/>
                </a:solidFill>
              </a:rPr>
              <a:t>Calibrated and constrained</a:t>
            </a:r>
            <a:endParaRPr lang="en-us" cap="none"/>
          </a:p>
        </p:txBody>
      </p:sp>
      <p:sp>
        <p:nvSpPr>
          <p:cNvPr id="6" name="Line 4"/>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CDgAdAAAAAQAAACMAAAAjAAAAIwAAAB4AAAAC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M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CDgB/f38A3N7gA8zMzADAwP8Af39/AAAAAAAAAAAAAAAAAAAAAAAAAAAAIQAAABgAAAAUAAAAECkAAEAUAABQNAAAoCkAABAAAAAmAAAACAAAAP//////////"/>
              </a:ext>
            </a:extLst>
          </p:cNvSpPr>
          <p:nvPr/>
        </p:nvSpPr>
        <p:spPr>
          <a:xfrm flipH="1">
            <a:off x="6675120" y="3291840"/>
            <a:ext cx="1828800" cy="3474720"/>
          </a:xfrm>
          <a:prstGeom prst="line">
            <a:avLst/>
          </a:prstGeom>
          <a:noFill/>
          <a:ln w="18415" cap="flat" cmpd="sng" algn="ctr">
            <a:solidFill>
              <a:srgbClr val="FF420E"/>
            </a:solidFill>
            <a:prstDash val="solid"/>
            <a:headEnd type="triangle" w="med" len="med"/>
            <a:tailEnd type="triangle" w="med" len="med"/>
          </a:ln>
          <a:effectLst/>
        </p:spPr>
      </p:sp>
    </p:spTree>
  </p:cSld>
  <p:clrMapOvr>
    <a:masterClrMapping/>
  </p:clrMapOvr>
  <p:timing>
    <p:tnLst>
      <p:par>
        <p:cTn id="1" dur="indefinite" restart="never" nodeType="tmRoot"/>
      </p:par>
    </p:tnLst>
  </p:timing>
</p:sld>
</file>

<file path=ppt/slides/slide5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CustomShape 1"/>
          <p:cNvSpPr>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gN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nOgAA2iUAABAAAAAmAAAACAAAAP//////////"/>
              </a:ext>
            </a:extLst>
          </p:cNvSpPr>
          <p:nvPr/>
        </p:nvSpPr>
        <p:spPr>
          <a:xfrm>
            <a:off x="504190" y="1769110"/>
            <a:ext cx="9070975" cy="4384040"/>
          </a:xfrm>
          <a:prstGeom prst="rect">
            <a:avLst/>
          </a:prstGeom>
          <a:noFill/>
          <a:ln>
            <a:noFill/>
          </a:ln>
          <a:effectLst/>
        </p:spPr>
        <p:txBody>
          <a:bodyPr vert="horz" wrap="square" lIns="0" tIns="0" rIns="0" bIns="0" numCol="1" spcCol="215900" anchor="t"/>
          <a:lstStyle/>
          <a:p>
            <a:pPr marL="431800" indent="-323850">
              <a:lnSpc>
                <a:spcPct val="100000"/>
              </a:lnSpc>
              <a:buClr>
                <a:srgbClr val="000000"/>
              </a:buClr>
              <a:buSzPts val="1440"/>
              <a:buFont typeface="Wingdings" pitchFamily="0" charset="0"/>
              <a:buChar char=""/>
            </a:pPr>
            <a:r>
              <a:rPr sz="3200" cap="none"/>
              <a:t>Several methods available</a:t>
            </a:r>
            <a:endParaRPr sz="3200" cap="none"/>
          </a:p>
          <a:p>
            <a:pPr marL="431800" indent="-323850">
              <a:lnSpc>
                <a:spcPct val="100000"/>
              </a:lnSpc>
              <a:buClr>
                <a:srgbClr val="000000"/>
              </a:buClr>
              <a:buSzPts val="1440"/>
              <a:buFont typeface="Wingdings" pitchFamily="0" charset="0"/>
              <a:buChar char=""/>
            </a:pPr>
            <a:r>
              <a:rPr sz="3200" cap="none"/>
              <a:t>We use ALE:</a:t>
            </a:r>
            <a:endParaRPr sz="3200" cap="none"/>
          </a:p>
          <a:p>
            <a:pPr lvl="1" marL="864235" indent="-323850">
              <a:lnSpc>
                <a:spcPct val="100000"/>
              </a:lnSpc>
              <a:buClr>
                <a:srgbClr val="000000"/>
              </a:buClr>
              <a:buSzPts val="2100"/>
              <a:buFont typeface="Symbol" pitchFamily="1" charset="0"/>
              <a:buChar char=""/>
            </a:pPr>
            <a:r>
              <a:rPr sz="2800" cap="none"/>
              <a:t>Considers gene loss, duplication, transfer</a:t>
            </a:r>
            <a:endParaRPr sz="2800" cap="none"/>
          </a:p>
          <a:p>
            <a:pPr lvl="1" marL="864235" indent="-323850">
              <a:lnSpc>
                <a:spcPct val="100000"/>
              </a:lnSpc>
              <a:buClr>
                <a:srgbClr val="000000"/>
              </a:buClr>
              <a:buSzPts val="2100"/>
              <a:buFont typeface="Symbol" pitchFamily="1" charset="0"/>
              <a:buChar char=""/>
            </a:pPr>
            <a:r>
              <a:rPr sz="2800" cap="none"/>
              <a:t>Estimates rates (probabilistic model, ML or Bayesian statistical inference)</a:t>
            </a:r>
            <a:endParaRPr sz="2800" cap="none"/>
          </a:p>
          <a:p>
            <a:pPr lvl="1" marL="864235" indent="-323850">
              <a:lnSpc>
                <a:spcPct val="100000"/>
              </a:lnSpc>
              <a:buClr>
                <a:srgbClr val="000000"/>
              </a:buClr>
              <a:buSzPts val="2100"/>
              <a:buFont typeface="Symbol" pitchFamily="1" charset="0"/>
              <a:buChar char=""/>
            </a:pPr>
            <a:r>
              <a:rPr sz="2800" cap="none"/>
              <a:t>Handles gene tree uncertainty</a:t>
            </a:r>
            <a:endParaRPr sz="2800" cap="none"/>
          </a:p>
          <a:p>
            <a:pPr lvl="1" marL="864235" indent="-323850">
              <a:lnSpc>
                <a:spcPct val="100000"/>
              </a:lnSpc>
              <a:buClr>
                <a:srgbClr val="000000"/>
              </a:buClr>
              <a:buSzPts val="2100"/>
              <a:buFont typeface="Symbol" pitchFamily="1" charset="0"/>
              <a:buChar char=""/>
            </a:pPr>
            <a:r>
              <a:rPr sz="2800" cap="none"/>
              <a:t>Handles reconciliation uncertainty</a:t>
            </a:r>
            <a:endParaRPr sz="2800" cap="none"/>
          </a:p>
          <a:p>
            <a:pPr lvl="1" marL="864235" indent="-323850">
              <a:lnSpc>
                <a:spcPct val="100000"/>
              </a:lnSpc>
              <a:buClr>
                <a:srgbClr val="000000"/>
              </a:buClr>
              <a:buSzPts val="2100"/>
              <a:buFont typeface="Symbol" pitchFamily="1" charset="0"/>
              <a:buChar char=""/>
            </a:pPr>
            <a:r>
              <a:rPr sz="2800" cap="none"/>
              <a:t>Can handle genomes with missing data</a:t>
            </a:r>
            <a:endParaRPr sz="2800" cap="none"/>
          </a:p>
        </p:txBody>
      </p:sp>
      <p:sp>
        <p:nvSpPr>
          <p:cNvPr id="3" name="Custom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B6OQ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6A0AANMoAACVKwAAQS4AABAAAAAmAAAACAAAAP//////////"/>
              </a:ext>
            </a:extLst>
          </p:cNvSpPr>
          <p:nvPr/>
        </p:nvSpPr>
        <p:spPr>
          <a:xfrm>
            <a:off x="2260600" y="6636385"/>
            <a:ext cx="4824095" cy="882650"/>
          </a:xfrm>
          <a:prstGeom prst="rect">
            <a:avLst/>
          </a:prstGeom>
          <a:noFill/>
          <a:ln>
            <a:noFill/>
          </a:ln>
          <a:effectLst/>
        </p:spPr>
        <p:txBody>
          <a:bodyPr vert="horz" wrap="square" lIns="90170" tIns="45085" rIns="90170" bIns="45085" numCol="1" spcCol="215900" anchor="t"/>
          <a:lstStyle/>
          <a:p>
            <a:pPr/>
            <a:r>
              <a:rPr sz="2800" i="1" cap="none">
                <a:solidFill>
                  <a:srgbClr val="FF3333"/>
                </a:solidFill>
              </a:rPr>
              <a:t>https://github.com/ssolo/ALE</a:t>
            </a:r>
            <a:endParaRPr sz="2800" cap="none"/>
          </a:p>
        </p:txBody>
      </p:sp>
      <p:sp>
        <p:nvSpPr>
          <p:cNvPr id="4" name="CustomShape 3"/>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MCEAAHAsAACPPwAAPy8AABAAAAAmAAAACAAAAP//////////"/>
              </a:ext>
            </a:extLst>
          </p:cNvSpPr>
          <p:nvPr/>
        </p:nvSpPr>
        <p:spPr>
          <a:xfrm>
            <a:off x="5394960" y="7223760"/>
            <a:ext cx="4937125" cy="456565"/>
          </a:xfrm>
          <a:prstGeom prst="rect">
            <a:avLst/>
          </a:prstGeom>
          <a:noFill/>
          <a:ln>
            <a:noFill/>
          </a:ln>
          <a:effectLst/>
        </p:spPr>
        <p:txBody>
          <a:bodyPr vert="horz" wrap="square" lIns="90170" tIns="45085" rIns="90170" bIns="45085" numCol="1" spcCol="215900" anchor="t"/>
          <a:lstStyle/>
          <a:p>
            <a:pPr/>
            <a:r>
              <a:rPr i="1" cap="none">
                <a:solidFill>
                  <a:srgbClr val="000000"/>
                </a:solidFill>
              </a:rPr>
              <a:t>Szöllősi et al., 2012, 2013, 2013, 2015, 2015.</a:t>
            </a:r>
          </a:p>
        </p:txBody>
      </p:sp>
      <p:sp>
        <p:nvSpPr>
          <p:cNvPr id="5" name="TextShape 4"/>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QMAAEkAAADnOgAADAgAABAAAAAmAAAACAAAAP//////////"/>
              </a:ext>
            </a:extLst>
          </p:cNvSpPr>
          <p:nvPr/>
        </p:nvSpPr>
        <p:spPr>
          <a:xfrm>
            <a:off x="503555" y="46355"/>
            <a:ext cx="9071610" cy="1261745"/>
          </a:xfrm>
          <a:prstGeom prst="rect">
            <a:avLst/>
          </a:prstGeom>
          <a:noFill/>
          <a:ln>
            <a:noFill/>
          </a:ln>
          <a:effectLst/>
        </p:spPr>
        <p:txBody>
          <a:bodyPr vert="horz" wrap="square" lIns="0" tIns="0" rIns="0" bIns="0" numCol="1" spcCol="215900" anchor="ctr"/>
          <a:lstStyle/>
          <a:p>
            <a:pPr algn="ctr"/>
            <a:r>
              <a:rPr sz="4400" u="sng" cap="none">
                <a:solidFill>
                  <a:srgbClr val="0000CC"/>
                </a:solidFill>
              </a:rPr>
              <a:t>How we detect transfers</a:t>
            </a:r>
            <a:endParaRPr sz="4400" u="sng" cap="none">
              <a:solidFill>
                <a:srgbClr val="0000CC"/>
              </a:solidFill>
            </a:endParaRPr>
          </a:p>
        </p:txBody>
      </p:sp>
    </p:spTree>
  </p:cSld>
  <p:clrMapOvr>
    <a:masterClrMapping/>
  </p:clrMapOvr>
  <p:transition spd="slow" p14:dur="1800" advClick="0">
    <p:extLst>
      <p:ext uri="smNativeData">
        <pr:smNativeData xmlns:pr="smNativeData" xmlns="smNativeData" val="e8ffYgAAAAAIBwAAAAAAAAAAAAAAAAAAAAAAAAAAAAAAAAAAAAAAAAAAAAAAAAAAAAAAAAAAAAAAAAAA"/>
      </p:ext>
    </p:extLst>
  </p:transition>
  <p:timing>
    <p:tnLst>
      <p:par>
        <p:cTn id="1" dur="indefinite" restart="never" nodeType="tmRoot"/>
      </p:par>
    </p:tnLst>
  </p:timing>
</p:sld>
</file>

<file path=ppt/slides/slide5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Cfz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EkAAADoOgAADAgAABAAAAAmAAAACAAAAP//////////"/>
              </a:ext>
            </a:extLst>
          </p:cNvSpPr>
          <p:nvPr/>
        </p:nvSpPr>
        <p:spPr>
          <a:xfrm>
            <a:off x="504190" y="46355"/>
            <a:ext cx="9071610" cy="1261745"/>
          </a:xfrm>
          <a:prstGeom prst="rect">
            <a:avLst/>
          </a:prstGeom>
          <a:noFill/>
          <a:ln>
            <a:noFill/>
          </a:ln>
          <a:effectLst/>
        </p:spPr>
        <p:txBody>
          <a:bodyPr vert="horz" wrap="square" lIns="0" tIns="0" rIns="0" bIns="0" numCol="1" spcCol="215900" anchor="ctr"/>
          <a:lstStyle/>
          <a:p>
            <a:pPr algn="ctr"/>
            <a:r>
              <a:rPr sz="2800" u="sng" cap="none">
                <a:solidFill>
                  <a:srgbClr val="0000CC"/>
                </a:solidFill>
              </a:rPr>
              <a:t>Transfers detected by ALE carry </a:t>
            </a:r>
            <a:r>
              <a:rPr sz="2800" i="1" u="sng" cap="none">
                <a:solidFill>
                  <a:srgbClr val="0000CC"/>
                </a:solidFill>
              </a:rPr>
              <a:t>bona fide</a:t>
            </a:r>
            <a:r>
              <a:rPr sz="2800" u="sng" cap="none">
                <a:solidFill>
                  <a:srgbClr val="0000CC"/>
                </a:solidFill>
              </a:rPr>
              <a:t> information</a:t>
            </a:r>
            <a:endParaRPr sz="2800" u="sng" cap="none">
              <a:solidFill>
                <a:srgbClr val="0000CC"/>
              </a:solidFill>
            </a:endParaRPr>
          </a:p>
        </p:txBody>
      </p:sp>
      <p:pic>
        <p:nvPicPr>
          <p:cNvPr id="3"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0qX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sAAAAJCQAADT4AAH8lAAAQAAAAJgAAAAgAAAD//////////w=="/>
              </a:ext>
            </a:extLst>
          </p:cNvPicPr>
          <p:nvPr/>
        </p:nvPicPr>
        <p:blipFill>
          <a:blip r:embed="rId2"/>
          <a:stretch>
            <a:fillRect/>
          </a:stretch>
        </p:blipFill>
        <p:spPr>
          <a:xfrm>
            <a:off x="6985" y="1468755"/>
            <a:ext cx="10079990" cy="4626610"/>
          </a:xfrm>
          <a:prstGeom prst="rect">
            <a:avLst/>
          </a:prstGeom>
          <a:noFill/>
          <a:ln>
            <a:noFill/>
          </a:ln>
          <a:effectLst/>
        </p:spPr>
      </p:pic>
      <p:sp>
        <p:nvSpPr>
          <p:cNvPr id="4" name="CustomShape 3"/>
          <p:cNvSpPr>
            <a:extLst>
              <a:ext uri="smNativeData">
                <pr:smNativeData xmlns:pr="smNativeData" xmlns="smNativeData" val="SMDATA_15_e8ffYhMAAAAlAAAAZAAAAA0AAAAAkAAAAEgAAACQAAAAS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bfl0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oCAAABkIAAAOPgAA0CYAABAAAAAmAAAACAAAAP//////////"/>
              </a:ext>
            </a:extLst>
          </p:cNvSpPr>
          <p:nvPr/>
        </p:nvSpPr>
        <p:spPr>
          <a:xfrm>
            <a:off x="5303520" y="1316355"/>
            <a:ext cx="4784090" cy="4993005"/>
          </a:xfrm>
          <a:prstGeom prst="rect">
            <a:avLst/>
          </a:prstGeom>
          <a:solidFill>
            <a:srgbClr val="FFFFFF"/>
          </a:solidFill>
          <a:ln>
            <a:noFill/>
          </a:ln>
          <a:effectLst/>
        </p:spPr>
      </p:sp>
      <p:sp>
        <p:nvSpPr>
          <p:cNvPr id="5" name="Rectangle1"/>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ykAADMsAACkPQAAVC4AABAAAAAmAAAACAAAAP//////////"/>
              </a:ext>
            </a:extLst>
          </p:cNvSpPr>
          <p:nvPr/>
        </p:nvSpPr>
        <p:spPr>
          <a:xfrm>
            <a:off x="6816725" y="7185025"/>
            <a:ext cx="3203575" cy="346075"/>
          </a:xfrm>
          <a:prstGeom prst="rect">
            <a:avLst/>
          </a:prstGeom>
          <a:noFill/>
          <a:ln>
            <a:noFill/>
          </a:ln>
          <a:effectLst/>
        </p:spPr>
        <p:txBody>
          <a:bodyPr vert="horz" wrap="square" lIns="90170" tIns="45085" rIns="90170" bIns="45085" numCol="1" spcCol="215900" anchor="t"/>
          <a:lstStyle/>
          <a:p>
            <a:pPr/>
            <a:r>
              <a:rPr i="1" cap="none">
                <a:solidFill>
                  <a:srgbClr val="000000"/>
                </a:solidFill>
              </a:rPr>
              <a:t>Davín et al., Nature EE 2018</a:t>
            </a:r>
            <a:endParaRPr i="1" cap="none">
              <a:solidFill>
                <a:srgbClr val="000000"/>
              </a:solidFill>
            </a:endParaRPr>
          </a:p>
        </p:txBody>
      </p:sp>
    </p:spTree>
  </p:cSld>
  <p:clrMapOvr>
    <a:masterClrMapping/>
  </p:clrMapOvr>
  <p:transition spd="slow" p14:dur="1800" advClick="0">
    <p:extLst>
      <p:ext uri="smNativeData">
        <pr:smNativeData xmlns:pr="smNativeData" xmlns="smNativeData" val="e8ffYgAAAAAIBwAAAAAAAAAAAAAAAAAAAAAAAAAAAAAAAAAAAAAAAAAAAAAAAAAAAAAAAAAAAAAAAAAA"/>
      </p:ext>
    </p:extLst>
  </p:transition>
  <p:timing>
    <p:tnLst>
      <p:par>
        <p:cTn id="1" dur="indefinite" restart="never" nodeType="tmRoot"/>
      </p:par>
    </p:tnLst>
  </p:timing>
</p:sld>
</file>

<file path=ppt/slides/slide5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sAAAAJCQAADT4AAH8lAAAQAAAAJgAAAAgAAAD//////////w=="/>
              </a:ext>
            </a:extLst>
          </p:cNvPicPr>
          <p:nvPr/>
        </p:nvPicPr>
        <p:blipFill>
          <a:blip r:embed="rId2"/>
          <a:stretch>
            <a:fillRect/>
          </a:stretch>
        </p:blipFill>
        <p:spPr>
          <a:xfrm>
            <a:off x="6985" y="1468755"/>
            <a:ext cx="10079990" cy="4626610"/>
          </a:xfrm>
          <a:prstGeom prst="rect">
            <a:avLst/>
          </a:prstGeom>
          <a:noFill/>
          <a:ln>
            <a:noFill/>
          </a:ln>
          <a:effectLst/>
        </p:spPr>
      </p:pic>
      <p:sp>
        <p:nvSpPr>
          <p:cNvPr id="3"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EkAAADoOgAADAgAABAAAAAmAAAACAAAAP//////////"/>
              </a:ext>
            </a:extLst>
          </p:cNvSpPr>
          <p:nvPr/>
        </p:nvSpPr>
        <p:spPr>
          <a:xfrm>
            <a:off x="504190" y="46355"/>
            <a:ext cx="9071610" cy="1261745"/>
          </a:xfrm>
          <a:prstGeom prst="rect">
            <a:avLst/>
          </a:prstGeom>
          <a:noFill/>
          <a:ln>
            <a:noFill/>
          </a:ln>
          <a:effectLst/>
        </p:spPr>
        <p:txBody>
          <a:bodyPr vert="horz" wrap="square" lIns="0" tIns="0" rIns="0" bIns="0" numCol="1" spcCol="215900" anchor="ctr"/>
          <a:lstStyle/>
          <a:p>
            <a:pPr algn="ctr"/>
            <a:r>
              <a:rPr sz="2800" u="sng" cap="none">
                <a:solidFill>
                  <a:srgbClr val="0000CC"/>
                </a:solidFill>
              </a:rPr>
              <a:t>Transfers detected by ALE carry </a:t>
            </a:r>
            <a:r>
              <a:rPr sz="2800" i="1" u="sng" cap="none">
                <a:solidFill>
                  <a:srgbClr val="0000CC"/>
                </a:solidFill>
              </a:rPr>
              <a:t>bona fide</a:t>
            </a:r>
            <a:r>
              <a:rPr sz="2800" u="sng" cap="none">
                <a:solidFill>
                  <a:srgbClr val="0000CC"/>
                </a:solidFill>
              </a:rPr>
              <a:t> information</a:t>
            </a:r>
            <a:endParaRPr sz="2800" u="sng" cap="none">
              <a:solidFill>
                <a:srgbClr val="0000CC"/>
              </a:solidFill>
            </a:endParaRPr>
          </a:p>
        </p:txBody>
      </p:sp>
      <p:sp>
        <p:nvSpPr>
          <p:cNvPr id="4" name="Rectangle1"/>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4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ykAADMsAACkPQAAVC4AABAAAAAmAAAACAAAAP//////////"/>
              </a:ext>
            </a:extLst>
          </p:cNvSpPr>
          <p:nvPr/>
        </p:nvSpPr>
        <p:spPr>
          <a:xfrm>
            <a:off x="6816725" y="7185025"/>
            <a:ext cx="3203575" cy="346075"/>
          </a:xfrm>
          <a:prstGeom prst="rect">
            <a:avLst/>
          </a:prstGeom>
          <a:noFill/>
          <a:ln>
            <a:noFill/>
          </a:ln>
          <a:effectLst/>
        </p:spPr>
        <p:txBody>
          <a:bodyPr vert="horz" wrap="square" lIns="90170" tIns="45085" rIns="90170" bIns="45085" numCol="1" spcCol="215900" anchor="t"/>
          <a:lstStyle/>
          <a:p>
            <a:pPr/>
            <a:r>
              <a:rPr i="1" cap="none">
                <a:solidFill>
                  <a:srgbClr val="000000"/>
                </a:solidFill>
              </a:rPr>
              <a:t>Davín et al., Nature EE 2018</a:t>
            </a:r>
            <a:endParaRPr i="1" cap="none">
              <a:solidFill>
                <a:srgbClr val="000000"/>
              </a:solidFill>
            </a:endParaRPr>
          </a:p>
        </p:txBody>
      </p:sp>
    </p:spTree>
  </p:cSld>
  <p:clrMapOvr>
    <a:masterClrMapping/>
  </p:clrMapOvr>
  <p:transition spd="slow" p14:dur="1800" advClick="0">
    <p:extLst>
      <p:ext uri="smNativeData">
        <pr:smNativeData xmlns:pr="smNativeData" xmlns="smNativeData" val="e8ffYgAAAAAIBwAAAAAAAAAAAAAAAAAAAAAAAAAAAAAAAAAAAAAAAAAAAAAAAAAAAAAAAAAAAAAAAAAA"/>
      </p:ext>
    </p:extLst>
  </p:transition>
  <p:timing>
    <p:tnLst>
      <p:par>
        <p:cTn id="1" dur="indefinite" restart="never" nodeType="tmRoot"/>
      </p:par>
    </p:tnLst>
  </p:timing>
</p:sld>
</file>

<file path=ppt/slides/slide5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cFAADj/v//1j0AAMotAAAQAAAAJgAAAAgAAAD//////////w=="/>
              </a:ext>
            </a:extLst>
          </p:cNvPicPr>
          <p:nvPr/>
        </p:nvPicPr>
        <p:blipFill>
          <a:blip r:embed="rId2"/>
          <a:stretch>
            <a:fillRect/>
          </a:stretch>
        </p:blipFill>
        <p:spPr>
          <a:xfrm>
            <a:off x="908685" y="-180975"/>
            <a:ext cx="9143365" cy="7624445"/>
          </a:xfrm>
          <a:prstGeom prst="rect">
            <a:avLst/>
          </a:prstGeom>
          <a:noFill/>
          <a:ln>
            <a:noFill/>
          </a:ln>
          <a:effectLst/>
        </p:spPr>
      </p:pic>
      <p:sp>
        <p:nvSpPr>
          <p:cNvPr id="3" name="CustomShape 1"/>
          <p:cNvSpPr>
            <a:extLst>
              <a:ext uri="smNativeData">
                <pr:smNativeData xmlns:pr="smNativeData" xmlns="smNativeData" val="SMDATA_15_e8ffYhMAAAAlAAAAZAAAAA0AAAAAkAAAAEgAAACQAAAAS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swMAAMb+//8CHQAAZRYAABAAAAAmAAAACAAAAP//////////"/>
              </a:ext>
            </a:extLst>
          </p:cNvSpPr>
          <p:nvPr/>
        </p:nvSpPr>
        <p:spPr>
          <a:xfrm>
            <a:off x="601345" y="-199390"/>
            <a:ext cx="4114165" cy="3839845"/>
          </a:xfrm>
          <a:prstGeom prst="rect">
            <a:avLst/>
          </a:prstGeom>
          <a:solidFill>
            <a:srgbClr val="FFFFFF"/>
          </a:solidFill>
          <a:ln>
            <a:noFill/>
          </a:ln>
          <a:effectLst/>
        </p:spPr>
      </p:sp>
      <p:sp>
        <p:nvSpPr>
          <p:cNvPr id="4" name="TextShape 2"/>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B0BQ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RwEAALwFAADQHQAAgA0AABAAAAAmAAAACAAAAP//////////"/>
              </a:ext>
            </a:extLst>
          </p:cNvSpPr>
          <p:nvPr/>
        </p:nvSpPr>
        <p:spPr>
          <a:xfrm>
            <a:off x="207645" y="932180"/>
            <a:ext cx="4638675" cy="1262380"/>
          </a:xfrm>
          <a:prstGeom prst="rect">
            <a:avLst/>
          </a:prstGeom>
          <a:noFill/>
          <a:ln>
            <a:noFill/>
          </a:ln>
          <a:effectLst/>
        </p:spPr>
        <p:txBody>
          <a:bodyPr vert="horz" wrap="square" lIns="0" tIns="0" rIns="0" bIns="0" numCol="1" spcCol="215900" anchor="ctr"/>
          <a:lstStyle/>
          <a:p>
            <a:pPr algn="ctr"/>
            <a:r>
              <a:rPr sz="2800" u="sng" cap="none">
                <a:solidFill>
                  <a:srgbClr val="0000CC"/>
                </a:solidFill>
              </a:rPr>
              <a:t>Gene transfers, </a:t>
            </a:r>
            <a:br/>
            <a:r>
              <a:rPr sz="2800" u="sng" cap="none">
                <a:solidFill>
                  <a:srgbClr val="0000CC"/>
                </a:solidFill>
              </a:rPr>
              <a:t>like fossils, </a:t>
            </a:r>
            <a:br/>
            <a:r>
              <a:rPr sz="2800" u="sng" cap="none">
                <a:solidFill>
                  <a:srgbClr val="0000CC"/>
                </a:solidFill>
              </a:rPr>
              <a:t>can date the tree of life</a:t>
            </a:r>
            <a:endParaRPr sz="2800" u="sng" cap="none">
              <a:solidFill>
                <a:srgbClr val="0000CC"/>
              </a:solidFill>
            </a:endParaRPr>
          </a:p>
        </p:txBody>
      </p:sp>
      <p:sp>
        <p:nvSpPr>
          <p:cNvPr id="5" name="Rectangle1"/>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ykAADMsAACkPQAAVC4AABAAAAAmAAAACAAAAP//////////"/>
              </a:ext>
            </a:extLst>
          </p:cNvSpPr>
          <p:nvPr/>
        </p:nvSpPr>
        <p:spPr>
          <a:xfrm>
            <a:off x="6816725" y="7185025"/>
            <a:ext cx="3203575" cy="346075"/>
          </a:xfrm>
          <a:prstGeom prst="rect">
            <a:avLst/>
          </a:prstGeom>
          <a:noFill/>
          <a:ln>
            <a:noFill/>
          </a:ln>
          <a:effectLst/>
        </p:spPr>
        <p:txBody>
          <a:bodyPr vert="horz" wrap="square" lIns="90170" tIns="45085" rIns="90170" bIns="45085" numCol="1" spcCol="215900" anchor="t"/>
          <a:lstStyle/>
          <a:p>
            <a:pPr/>
            <a:r>
              <a:rPr i="1" cap="none">
                <a:solidFill>
                  <a:srgbClr val="000000"/>
                </a:solidFill>
              </a:rPr>
              <a:t>Davín et al., Nature EE 2018</a:t>
            </a:r>
            <a:endParaRPr i="1" cap="none">
              <a:solidFill>
                <a:srgbClr val="000000"/>
              </a:solidFill>
            </a:endParaRPr>
          </a:p>
        </p:txBody>
      </p:sp>
    </p:spTree>
  </p:cSld>
  <p:clrMapOvr>
    <a:masterClrMapping/>
  </p:clrMapOvr>
  <p:transition spd="slow" p14:dur="1800" advClick="0">
    <p:extLst>
      <p:ext uri="smNativeData">
        <pr:smNativeData xmlns:pr="smNativeData" xmlns="smNativeData" val="e8ffYgAAAAAIBwAAAAAAAAAAAAAAAAAAAAAAAAAAAAAAAAAAAAAAAAAAAAAAAAAAAAAAAAAAAAAAAAAA"/>
      </p:ext>
    </p:extLst>
  </p:transition>
  <p:timing>
    <p:tnLst>
      <p:par>
        <p:cTn id="1" dur="indefinite" restart="never" nodeType="tmRoot"/>
      </p:par>
    </p:tnLst>
  </p:timing>
</p:sld>
</file>

<file path=ppt/slides/slide5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r///9eCAAA6z0AAFslAAAQAAAAJgAAAAgAAAD//////////w=="/>
              </a:ext>
            </a:extLst>
          </p:cNvPicPr>
          <p:nvPr/>
        </p:nvPicPr>
        <p:blipFill>
          <a:blip r:embed="rId2"/>
          <a:stretch>
            <a:fillRect/>
          </a:stretch>
        </p:blipFill>
        <p:spPr>
          <a:xfrm>
            <a:off x="-13970" y="1360170"/>
            <a:ext cx="10079355" cy="4712335"/>
          </a:xfrm>
          <a:prstGeom prst="rect">
            <a:avLst/>
          </a:prstGeom>
          <a:noFill/>
          <a:ln>
            <a:noFill/>
          </a:ln>
          <a:effectLst/>
        </p:spPr>
      </p:pic>
      <p:sp>
        <p:nvSpPr>
          <p:cNvPr id="3"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8AMAANz9//++OwAAoAUAABAAAAAmAAAACAAAAP//////////"/>
              </a:ext>
            </a:extLst>
          </p:cNvSpPr>
          <p:nvPr/>
        </p:nvSpPr>
        <p:spPr>
          <a:xfrm>
            <a:off x="640080" y="-347980"/>
            <a:ext cx="9071610" cy="1262380"/>
          </a:xfrm>
          <a:prstGeom prst="rect">
            <a:avLst/>
          </a:prstGeom>
          <a:noFill/>
          <a:ln>
            <a:noFill/>
          </a:ln>
          <a:effectLst/>
        </p:spPr>
        <p:txBody>
          <a:bodyPr vert="horz" wrap="square" lIns="0" tIns="0" rIns="0" bIns="0" numCol="1" spcCol="215900" anchor="ctr"/>
          <a:lstStyle/>
          <a:p>
            <a:pPr algn="ctr"/>
            <a:r>
              <a:rPr sz="2800" u="sng" cap="none">
                <a:solidFill>
                  <a:srgbClr val="0000CC"/>
                </a:solidFill>
              </a:rPr>
              <a:t>Dating with gene transfers</a:t>
            </a:r>
            <a:endParaRPr sz="2800" u="sng" cap="none">
              <a:solidFill>
                <a:srgbClr val="0000CC"/>
              </a:solidFill>
            </a:endParaRPr>
          </a:p>
        </p:txBody>
      </p:sp>
      <p:sp>
        <p:nvSpPr>
          <p:cNvPr id="4" name="Rectangle1"/>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ZT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ykAADMsAACkPQAAVC4AABAAAAAmAAAACAAAAP//////////"/>
              </a:ext>
            </a:extLst>
          </p:cNvSpPr>
          <p:nvPr/>
        </p:nvSpPr>
        <p:spPr>
          <a:xfrm>
            <a:off x="6816725" y="7185025"/>
            <a:ext cx="3203575" cy="346075"/>
          </a:xfrm>
          <a:prstGeom prst="rect">
            <a:avLst/>
          </a:prstGeom>
          <a:noFill/>
          <a:ln>
            <a:noFill/>
          </a:ln>
          <a:effectLst/>
        </p:spPr>
        <p:txBody>
          <a:bodyPr vert="horz" wrap="square" lIns="90170" tIns="45085" rIns="90170" bIns="45085" numCol="1" spcCol="215900" anchor="t"/>
          <a:lstStyle/>
          <a:p>
            <a:pPr/>
            <a:r>
              <a:rPr i="1" cap="none">
                <a:solidFill>
                  <a:srgbClr val="000000"/>
                </a:solidFill>
              </a:rPr>
              <a:t>Davín et al., Nature EE 2018</a:t>
            </a:r>
            <a:endParaRPr i="1" cap="none">
              <a:solidFill>
                <a:srgbClr val="000000"/>
              </a:solidFill>
            </a:endParaRPr>
          </a:p>
        </p:txBody>
      </p:sp>
    </p:spTree>
  </p:cSld>
  <p:clrMapOvr>
    <a:masterClrMapping/>
  </p:clrMapOvr>
  <p:transition spd="slow" p14:dur="1800" advClick="0">
    <p:extLst>
      <p:ext uri="smNativeData">
        <pr:smNativeData xmlns:pr="smNativeData" xmlns="smNativeData" val="e8ffYgAAAAAIBwAAAAAAAAAAAAAAAAAAAAAAAAAAAAAAAAAAAAAAAAAAAAAAAAAAAAAAAAAAAAAAAAAA"/>
      </p:ext>
    </p:extLst>
  </p:transition>
  <p:timing>
    <p:tnLst>
      <p:par>
        <p:cTn id="1" dur="indefinite" restart="never" nodeType="tmRoot"/>
      </p:par>
    </p:tnLst>
  </p:timing>
</p:sld>
</file>

<file path=ppt/slides/slide5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b0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r///9eCAAA6z0AAFslAAAQAAAAJgAAAAgAAAD//////////w=="/>
              </a:ext>
            </a:extLst>
          </p:cNvPicPr>
          <p:nvPr/>
        </p:nvPicPr>
        <p:blipFill>
          <a:blip r:embed="rId2"/>
          <a:stretch>
            <a:fillRect/>
          </a:stretch>
        </p:blipFill>
        <p:spPr>
          <a:xfrm>
            <a:off x="-13970" y="1360170"/>
            <a:ext cx="10079355" cy="4712335"/>
          </a:xfrm>
          <a:prstGeom prst="rect">
            <a:avLst/>
          </a:prstGeom>
          <a:noFill/>
          <a:ln>
            <a:noFill/>
          </a:ln>
          <a:effectLst/>
        </p:spPr>
      </p:pic>
      <p:sp>
        <p:nvSpPr>
          <p:cNvPr id="3" name="TextShape 1"/>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iSo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QAAGAnAADAPAAAFCsAABAAAAAmAAAACAAAAP//////////"/>
              </a:ext>
            </a:extLst>
          </p:cNvSpPr>
          <p:nvPr/>
        </p:nvSpPr>
        <p:spPr>
          <a:xfrm>
            <a:off x="731520" y="6400800"/>
            <a:ext cx="9144000" cy="601980"/>
          </a:xfrm>
          <a:prstGeom prst="rect">
            <a:avLst/>
          </a:prstGeom>
          <a:noFill/>
          <a:ln>
            <a:noFill/>
          </a:ln>
          <a:effectLst/>
        </p:spPr>
        <p:txBody>
          <a:bodyPr vert="horz" wrap="square" lIns="90170" tIns="45085" rIns="90170" bIns="45085" numCol="1" spcCol="215900" anchor="t"/>
          <a:lstStyle/>
          <a:p>
            <a:pPr/>
            <a:r>
              <a:rPr i="1" cap="none"/>
              <a:t>In Archaea, transfers suggest methanogeny is an ancient metabolism. Consistent with geological results finding traces of methanogen metabolism ~3.5 billion years ago.</a:t>
            </a:r>
          </a:p>
        </p:txBody>
      </p:sp>
      <p:sp>
        <p:nvSpPr>
          <p:cNvPr id="4" name="TextShape 2"/>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CE2B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8QMAANz9//+/OwAAoAUAABAAAAAmAAAACAAAAP//////////"/>
              </a:ext>
            </a:extLst>
          </p:cNvSpPr>
          <p:nvPr/>
        </p:nvSpPr>
        <p:spPr>
          <a:xfrm>
            <a:off x="640715" y="-347980"/>
            <a:ext cx="9071610" cy="1262380"/>
          </a:xfrm>
          <a:prstGeom prst="rect">
            <a:avLst/>
          </a:prstGeom>
          <a:noFill/>
          <a:ln>
            <a:noFill/>
          </a:ln>
          <a:effectLst/>
        </p:spPr>
        <p:txBody>
          <a:bodyPr vert="horz" wrap="square" lIns="0" tIns="0" rIns="0" bIns="0" numCol="1" spcCol="215900" anchor="ctr"/>
          <a:lstStyle/>
          <a:p>
            <a:pPr algn="ctr"/>
            <a:r>
              <a:rPr sz="2800" u="sng" cap="none">
                <a:solidFill>
                  <a:srgbClr val="0000CC"/>
                </a:solidFill>
              </a:rPr>
              <a:t>Dating with gene transfers</a:t>
            </a:r>
            <a:endParaRPr sz="2800" u="sng" cap="none">
              <a:solidFill>
                <a:srgbClr val="0000CC"/>
              </a:solidFill>
            </a:endParaRPr>
          </a:p>
        </p:txBody>
      </p:sp>
      <p:sp>
        <p:nvSpPr>
          <p:cNvPr id="5" name="Rectangle1"/>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ykAADMsAACkPQAAVC4AABAAAAAmAAAACAAAAP//////////"/>
              </a:ext>
            </a:extLst>
          </p:cNvSpPr>
          <p:nvPr/>
        </p:nvSpPr>
        <p:spPr>
          <a:xfrm>
            <a:off x="6816725" y="7185025"/>
            <a:ext cx="3203575" cy="346075"/>
          </a:xfrm>
          <a:prstGeom prst="rect">
            <a:avLst/>
          </a:prstGeom>
          <a:noFill/>
          <a:ln>
            <a:noFill/>
          </a:ln>
          <a:effectLst/>
        </p:spPr>
        <p:txBody>
          <a:bodyPr vert="horz" wrap="square" lIns="90170" tIns="45085" rIns="90170" bIns="45085" numCol="1" spcCol="215900" anchor="t"/>
          <a:lstStyle/>
          <a:p>
            <a:pPr/>
            <a:r>
              <a:rPr i="1" cap="none">
                <a:solidFill>
                  <a:srgbClr val="000000"/>
                </a:solidFill>
              </a:rPr>
              <a:t>Davín et al., Nature EE 2018</a:t>
            </a:r>
            <a:endParaRPr i="1" cap="none">
              <a:solidFill>
                <a:srgbClr val="000000"/>
              </a:solidFill>
            </a:endParaRPr>
          </a:p>
        </p:txBody>
      </p:sp>
    </p:spTree>
  </p:cSld>
  <p:clrMapOvr>
    <a:masterClrMapping/>
  </p:clrMapOvr>
  <p:transition spd="slow" p14:dur="1800" advClick="0">
    <p:extLst>
      <p:ext uri="smNativeData">
        <pr:smNativeData xmlns:pr="smNativeData" xmlns="smNativeData" val="e8ffYgAAAAAIBwAAAAAAAAAAAAAAAAAAAAAAAAAAAAAAAAAAAAAAAAAAAAAAAAAAAAAAAAAAAAAAAAAA"/>
      </p:ext>
    </p:extLst>
  </p:transition>
  <p:timing>
    <p:tnLst>
      <p:par>
        <p:cTn id="1" dur="indefinite" restart="never" nodeType="tmRoot"/>
      </p:par>
    </p:tnLst>
  </p:timing>
</p:sld>
</file>

<file path=ppt/slides/slide5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Q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AAAAANsBAADgPQAAngkAABAAAAAmAAAACAAAAP//////////"/>
              </a:ext>
            </a:extLst>
          </p:cNvSpPr>
          <p:nvPr/>
        </p:nvSpPr>
        <p:spPr>
          <a:xfrm>
            <a:off x="0" y="301625"/>
            <a:ext cx="10058400" cy="1261745"/>
          </a:xfrm>
          <a:prstGeom prst="rect">
            <a:avLst/>
          </a:prstGeom>
          <a:noFill/>
          <a:ln>
            <a:noFill/>
          </a:ln>
          <a:effectLst/>
        </p:spPr>
        <p:txBody>
          <a:bodyPr vert="horz" wrap="square" lIns="0" tIns="0" rIns="0" bIns="0" numCol="1" spcCol="215900" anchor="ctr"/>
          <a:lstStyle/>
          <a:p>
            <a:pPr algn="ctr"/>
            <a:r>
              <a:rPr sz="4000" u="sng" cap="none">
                <a:solidFill>
                  <a:srgbClr val="0000CC"/>
                </a:solidFill>
              </a:rPr>
              <a:t>Gene tree-species tree (GTST) inference</a:t>
            </a:r>
            <a:endParaRPr sz="4000" u="sng" cap="none">
              <a:solidFill>
                <a:srgbClr val="0000CC"/>
              </a:solidFill>
            </a:endParaRPr>
          </a:p>
        </p:txBody>
      </p:sp>
      <p:sp>
        <p:nvSpPr>
          <p:cNvPr id="3" name="TextShape 2"/>
          <p:cNvSpPr>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w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ECkAABAAAAAmAAAACAAAAP//////////"/>
              </a:ext>
            </a:extLst>
          </p:cNvSpPr>
          <p:nvPr/>
        </p:nvSpPr>
        <p:spPr>
          <a:xfrm>
            <a:off x="504190" y="1769110"/>
            <a:ext cx="9071610" cy="4906010"/>
          </a:xfrm>
          <a:prstGeom prst="rect">
            <a:avLst/>
          </a:prstGeom>
          <a:noFill/>
          <a:ln>
            <a:noFill/>
          </a:ln>
          <a:effectLst/>
        </p:spPr>
        <p:txBody>
          <a:bodyPr vert="horz" wrap="square" lIns="0" tIns="0" rIns="0" bIns="0" numCol="1" spcCol="215900" anchor="t"/>
          <a:lstStyle/>
          <a:p>
            <a:pPr marL="431800" indent="-323850">
              <a:spcBef>
                <a:spcPts val="1415"/>
              </a:spcBef>
              <a:buClr>
                <a:srgbClr val="000000"/>
              </a:buClr>
              <a:buSzPts val="1440"/>
              <a:buFont typeface="Wingdings" pitchFamily="0" charset="0"/>
              <a:buChar char=""/>
            </a:pPr>
            <a:r>
              <a:rPr sz="3200" cap="none">
                <a:solidFill>
                  <a:srgbClr val="000099"/>
                </a:solidFill>
              </a:rPr>
              <a:t>True gene trees and species trees differ due to many biological processes:</a:t>
            </a:r>
            <a:endParaRPr sz="3200" cap="none">
              <a:solidFill>
                <a:srgbClr val="000099"/>
              </a:solidFill>
            </a:endParaRPr>
          </a:p>
          <a:p>
            <a:pPr lvl="1" marL="864235" indent="-323850">
              <a:spcBef>
                <a:spcPts val="1130"/>
              </a:spcBef>
              <a:buClr>
                <a:srgbClr val="000000"/>
              </a:buClr>
              <a:buSzPts val="2100"/>
              <a:buFont typeface="Symbol" pitchFamily="1" charset="0"/>
              <a:buChar char=""/>
            </a:pPr>
            <a:r>
              <a:rPr sz="2800" cap="none">
                <a:solidFill>
                  <a:srgbClr val="000099"/>
                </a:solidFill>
              </a:rPr>
              <a:t>Gene duplication</a:t>
            </a:r>
            <a:endParaRPr sz="2800" cap="none">
              <a:solidFill>
                <a:srgbClr val="000099"/>
              </a:solidFill>
            </a:endParaRPr>
          </a:p>
          <a:p>
            <a:pPr lvl="1" marL="864235" indent="-323850">
              <a:spcBef>
                <a:spcPts val="1130"/>
              </a:spcBef>
              <a:buClr>
                <a:srgbClr val="000000"/>
              </a:buClr>
              <a:buSzPts val="2100"/>
              <a:buFont typeface="Symbol" pitchFamily="1" charset="0"/>
              <a:buChar char=""/>
            </a:pPr>
            <a:r>
              <a:rPr sz="2800" cap="none">
                <a:solidFill>
                  <a:srgbClr val="000099"/>
                </a:solidFill>
              </a:rPr>
              <a:t>Gene loss</a:t>
            </a:r>
            <a:endParaRPr sz="2800" cap="none">
              <a:solidFill>
                <a:srgbClr val="000099"/>
              </a:solidFill>
            </a:endParaRPr>
          </a:p>
          <a:p>
            <a:pPr lvl="1" marL="864235" indent="-323850">
              <a:spcBef>
                <a:spcPts val="1130"/>
              </a:spcBef>
              <a:buClr>
                <a:srgbClr val="000000"/>
              </a:buClr>
              <a:buSzPts val="2100"/>
              <a:buFont typeface="Symbol" pitchFamily="1" charset="0"/>
              <a:buChar char=""/>
            </a:pPr>
            <a:r>
              <a:rPr sz="2800" cap="none">
                <a:solidFill>
                  <a:srgbClr val="000099"/>
                </a:solidFill>
              </a:rPr>
              <a:t>Gene transfer/hybridization/reticulation</a:t>
            </a:r>
            <a:endParaRPr sz="2800" cap="none">
              <a:solidFill>
                <a:srgbClr val="000099"/>
              </a:solidFill>
            </a:endParaRPr>
          </a:p>
          <a:p>
            <a:pPr lvl="1" marL="864235" indent="-323850">
              <a:spcBef>
                <a:spcPts val="1130"/>
              </a:spcBef>
              <a:buClr>
                <a:srgbClr val="000000"/>
              </a:buClr>
              <a:buSzPts val="2100"/>
              <a:buFont typeface="Symbol" pitchFamily="1" charset="0"/>
              <a:buChar char=""/>
            </a:pPr>
            <a:r>
              <a:rPr sz="2800" cap="none">
                <a:solidFill>
                  <a:srgbClr val="000099"/>
                </a:solidFill>
              </a:rPr>
              <a:t>Incomplete lineage sorting</a:t>
            </a:r>
            <a:endParaRPr sz="2800" cap="none">
              <a:solidFill>
                <a:srgbClr val="000099"/>
              </a:solidFill>
            </a:endParaRPr>
          </a:p>
          <a:p>
            <a:pPr marL="431800" indent="-323850">
              <a:spcBef>
                <a:spcPts val="1415"/>
              </a:spcBef>
              <a:buClr>
                <a:srgbClr val="000000"/>
              </a:buClr>
              <a:buSzPts val="1440"/>
              <a:buFont typeface="Wingdings" pitchFamily="0" charset="0"/>
              <a:buChar char=""/>
            </a:pPr>
            <a:r>
              <a:rPr sz="3200" cap="none">
                <a:solidFill>
                  <a:srgbClr val="000099"/>
                </a:solidFill>
              </a:rPr>
              <a:t>Reconstructed gene trees are often highly uncertain due to noise/errors: taking a single tree (e.g. ML, or MAP) is often misleading</a:t>
            </a:r>
            <a:endParaRPr sz="3200" cap="none">
              <a:solidFill>
                <a:srgbClr val="000099"/>
              </a:solidFill>
            </a:endParaRPr>
          </a:p>
        </p:txBody>
      </p:sp>
    </p:spTree>
  </p:cSld>
  <p:clrMapOvr>
    <a:masterClrMapping/>
  </p:clrMapOvr>
  <p:transition spd="slow" p14:dur="1800" advClick="0">
    <p:extLst>
      <p:ext uri="smNativeData">
        <pr:smNativeData xmlns:pr="smNativeData" xmlns="smNativeData" val="e8ffYgAAAAAIBwAAAAAAAAAAAAAAAAAAAAAAAAAAAAAAAAAAAAAAAAAAAAAAAAAAAAAAAAAAAAAAAAAA"/>
      </p:ext>
    </p:extLst>
  </p:transition>
  <p:timing>
    <p:tnLst>
      <p:par>
        <p:cTn id="1" dur="indefinite" restart="never" nodeType="tmRoot"/>
      </p:par>
    </p:tnLst>
  </p:timing>
</p:sld>
</file>

<file path=ppt/slides/slide5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ufXj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NwIAAKoAAAB2OgAAWwgAABAAAAAmAAAACAAAAP//////////"/>
              </a:ext>
            </a:extLst>
          </p:cNvSpPr>
          <p:nvPr/>
        </p:nvSpPr>
        <p:spPr>
          <a:xfrm>
            <a:off x="360045" y="107950"/>
            <a:ext cx="9143365" cy="1250315"/>
          </a:xfrm>
          <a:prstGeom prst="rect">
            <a:avLst/>
          </a:prstGeom>
          <a:noFill/>
          <a:ln>
            <a:noFill/>
          </a:ln>
          <a:effectLst/>
        </p:spPr>
        <p:txBody>
          <a:bodyPr vert="horz" wrap="square" lIns="0" tIns="0" rIns="0" bIns="0" numCol="1" spcCol="215900" anchor="ctr"/>
          <a:lstStyle/>
          <a:p>
            <a:pPr algn="ctr"/>
            <a:r>
              <a:rPr sz="3600" u="sng" cap="none">
                <a:solidFill>
                  <a:srgbClr val="0000CC"/>
                </a:solidFill>
              </a:rPr>
              <a:t>We can extract some signal from the noise</a:t>
            </a:r>
            <a:endParaRPr sz="3600" u="sng" cap="none">
              <a:solidFill>
                <a:srgbClr val="0000CC"/>
              </a:solidFill>
            </a:endParaRPr>
          </a:p>
        </p:txBody>
      </p:sp>
      <p:sp>
        <p:nvSpPr>
          <p:cNvPr id="3" name="TextShape 2"/>
          <p:cNvSpPr>
            <a:extLst>
              <a:ext uri="smNativeData">
                <pr:smNativeData xmlns:pr="smNativeData" xmlns="smNativeData" val="SMDATA_15_e8ff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MwcAAJMLAABzNwAAwA8AABAAAAAmAAAACAAAAP//////////"/>
              </a:ext>
            </a:extLst>
          </p:cNvSpPr>
          <p:nvPr/>
        </p:nvSpPr>
        <p:spPr>
          <a:xfrm>
            <a:off x="1170305" y="1881505"/>
            <a:ext cx="7843520" cy="678815"/>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Amid the signal, is there trace of a tree of life?</a:t>
            </a:r>
            <a:endParaRPr sz="2900" cap="none">
              <a:solidFill>
                <a:srgbClr val="000099"/>
              </a:solidFill>
            </a:endParaRPr>
          </a:p>
        </p:txBody>
      </p:sp>
      <p:pic>
        <p:nvPicPr>
          <p:cNvPr id="4" name="Picture 7"/>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4IOJg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YcAAD7EwAAEjAAAM4iAAAQAAAAJgAAAAgAAAD//////////w=="/>
              </a:ext>
            </a:extLst>
          </p:cNvPicPr>
          <p:nvPr/>
        </p:nvPicPr>
        <p:blipFill>
          <a:blip r:embed="rId2"/>
          <a:stretch>
            <a:fillRect/>
          </a:stretch>
        </p:blipFill>
        <p:spPr>
          <a:xfrm>
            <a:off x="4657090" y="3248025"/>
            <a:ext cx="3157220" cy="2409825"/>
          </a:xfrm>
          <a:prstGeom prst="rect">
            <a:avLst/>
          </a:prstGeom>
          <a:noFill/>
          <a:ln>
            <a:noFill/>
          </a:ln>
          <a:effectLst/>
        </p:spPr>
      </p:pic>
      <p:sp>
        <p:nvSpPr>
          <p:cNvPr id="5" name="TextShape 3"/>
          <p:cNvSpPr>
            <a:extLst>
              <a:ext uri="smNativeData">
                <pr:smNativeData xmlns:pr="smNativeData" xmlns="smNativeData" val="SMDATA_15_e8ff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tRGr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wAAF8fAADBOAAAUyMAABAAAAAmAAAACAAAAP//////////"/>
              </a:ext>
            </a:extLst>
          </p:cNvSpPr>
          <p:nvPr/>
        </p:nvSpPr>
        <p:spPr>
          <a:xfrm>
            <a:off x="7274560" y="5099685"/>
            <a:ext cx="1951355" cy="64262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475"/>
              </a:spcBef>
              <a:spcAft>
                <a:spcPts val="600"/>
              </a:spcAft>
            </a:pPr>
            <a:r>
              <a:rPr sz="2400" cap="none">
                <a:solidFill>
                  <a:srgbClr val="000000"/>
                </a:solidFill>
                <a:latin typeface="Calibri" pitchFamily="2" charset="0"/>
                <a:ea typeface="DejaVu Sans" pitchFamily="1" charset="0"/>
                <a:cs typeface="DejaVu Sans" pitchFamily="1" charset="0"/>
              </a:rPr>
              <a:t>Doolittle WF,</a:t>
            </a:r>
            <a:endParaRPr sz="2400" cap="none">
              <a:solidFill>
                <a:srgbClr val="000099"/>
              </a:solidFill>
            </a:endParaRPr>
          </a:p>
          <a:p>
            <a:pPr marL="514350" indent="-514350">
              <a:lnSpc>
                <a:spcPct val="100000"/>
              </a:lnSpc>
              <a:spcBef>
                <a:spcPts val="475"/>
              </a:spcBef>
              <a:spcAft>
                <a:spcPts val="600"/>
              </a:spcAft>
            </a:pPr>
            <a:r>
              <a:rPr sz="2400" cap="none">
                <a:solidFill>
                  <a:srgbClr val="000000"/>
                </a:solidFill>
                <a:latin typeface="Calibri" pitchFamily="2" charset="0"/>
                <a:ea typeface="DejaVu Sans" pitchFamily="1" charset="0"/>
                <a:cs typeface="DejaVu Sans" pitchFamily="1" charset="0"/>
              </a:rPr>
              <a:t> Science 1999</a:t>
            </a:r>
            <a:endParaRPr sz="2400" cap="none">
              <a:solidFill>
                <a:srgbClr val="000099"/>
              </a:solidFill>
            </a:endParaRPr>
          </a:p>
        </p:txBody>
      </p:sp>
      <p:pic>
        <p:nvPicPr>
          <p:cNvPr id="6" name="Picture 9"/>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jdGYH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gFAAD7EwAAeBwAAM4iAAAQAAAAJgAAAAgAAAD//////////w=="/>
              </a:ext>
            </a:extLst>
          </p:cNvPicPr>
          <p:nvPr/>
        </p:nvPicPr>
        <p:blipFill>
          <a:blip r:embed="rId3"/>
          <a:stretch>
            <a:fillRect/>
          </a:stretch>
        </p:blipFill>
        <p:spPr>
          <a:xfrm>
            <a:off x="909320" y="3248025"/>
            <a:ext cx="3718560" cy="2409825"/>
          </a:xfrm>
          <a:prstGeom prst="rect">
            <a:avLst/>
          </a:prstGeom>
          <a:noFill/>
          <a:ln>
            <a:noFill/>
          </a:ln>
          <a:effectLst/>
        </p:spPr>
      </p:pic>
    </p:spTree>
  </p:cSld>
  <p:clrMapOvr>
    <a:masterClrMapping/>
  </p:clrMapOvr>
  <p:transition spd="slow" p14:dur="1800" advClick="0">
    <p:extLst>
      <p:ext uri="smNativeData">
        <pr:smNativeData xmlns:pr="smNativeData" xmlns="smNativeData" val="e8ffYgAAAAAIBwAAAAAAAAAAAAAAAAAAAAAAAAAAAAAAAAAAAAAAAAAAAAAAAAAAAAAAAAAAAAAAAAAA"/>
      </p:ext>
    </p:extLst>
  </p:transition>
  <p:timing>
    <p:tnLst>
      <p:par>
        <p:cTn id="1" dur="indefinite" restart="never" nodeType="tmRoot"/>
      </p:par>
    </p:tnLst>
  </p:timing>
</p:sld>
</file>

<file path=ppt/slides/slide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e8ffYhMAAAAlAAAAZAAAAA8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BB4AAD4AAADxOAAALgYAABAAAAAmAAAACAAAAAEAAAAAAAAA"/>
              </a:ext>
            </a:extLst>
          </p:cNvSpPr>
          <p:nvPr>
            <p:ph type="title"/>
          </p:nvPr>
        </p:nvSpPr>
        <p:spPr>
          <a:xfrm>
            <a:off x="4879340" y="39370"/>
            <a:ext cx="4377055" cy="965200"/>
          </a:xfrm>
        </p:spPr>
        <p:txBody>
          <a:bodyPr/>
          <a:lstStyle/>
          <a:p>
            <a:pPr>
              <a:defRPr sz="3000" cap="none"/>
            </a:pPr>
            <a:r>
              <a:t>The phylogenomics pipeline</a:t>
            </a:r>
          </a:p>
        </p:txBody>
      </p:sp>
      <p:pic>
        <p:nvPicPr>
          <p:cNvPr id="3" name="Picture1"/>
          <p:cNvPicPr>
            <a:picLocks noChangeAspect="1"/>
            <a:extLst>
              <a:ext uri="smNativeData">
                <pr:smNativeData xmlns:pr="smNativeData" xmlns="smNativeData" val="SMDATA_17_e8ff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f////Z////dQUAAKMuAAAQAAAAJgAAAAgAAAD//////////w=="/>
              </a:ext>
            </a:extLst>
          </p:cNvPicPr>
          <p:nvPr/>
        </p:nvPicPr>
        <p:blipFill>
          <a:blip r:embed="rId2"/>
          <a:stretch>
            <a:fillRect/>
          </a:stretch>
        </p:blipFill>
        <p:spPr>
          <a:xfrm>
            <a:off x="-36195" y="-24765"/>
            <a:ext cx="923290" cy="7606030"/>
          </a:xfrm>
          <a:prstGeom prst="rect">
            <a:avLst/>
          </a:prstGeom>
          <a:noFill/>
          <a:ln>
            <a:noFill/>
          </a:ln>
          <a:effectLst/>
        </p:spPr>
      </p:pic>
      <p:sp>
        <p:nvSpPr>
          <p:cNvPr id="4" name="Curve1"/>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DAAN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TAUAAKMkAADrCwAAJCwAABAAAAAmAAAACAAAAP//////////"/>
              </a:ext>
            </a:extLst>
          </p:cNvSpPr>
          <p:nvPr/>
        </p:nvSpPr>
        <p:spPr>
          <a:xfrm>
            <a:off x="861060" y="5955665"/>
            <a:ext cx="1076325" cy="1219835"/>
          </a:xfrm>
          <a:custGeom>
            <a:avLst/>
            <a:gdLst/>
            <a:ahLst/>
            <a:cxnLst/>
            <a:rect l="0" t="0" r="1076325" b="1219835"/>
            <a:pathLst>
              <a:path w="1076325" h="1219835">
                <a:moveTo>
                  <a:pt x="0" y="1219835"/>
                </a:moveTo>
                <a:cubicBezTo>
                  <a:pt x="215265" y="1090930"/>
                  <a:pt x="1076325" y="817880"/>
                  <a:pt x="1076325" y="574040"/>
                </a:cubicBezTo>
                <a:cubicBezTo>
                  <a:pt x="1076325" y="330200"/>
                  <a:pt x="215265" y="114935"/>
                  <a:pt x="0" y="0"/>
                </a:cubicBezTo>
              </a:path>
            </a:pathLst>
          </a:custGeom>
          <a:noFill/>
          <a:ln w="25400" cap="flat" cmpd="sng" algn="ctr">
            <a:solidFill>
              <a:schemeClr val="hlink"/>
            </a:solidFill>
            <a:prstDash val="solid"/>
            <a:headEnd type="none"/>
            <a:tailEnd type="triangle" w="med" len="med"/>
          </a:ln>
          <a:effectLst/>
        </p:spPr>
      </p:sp>
      <p:sp>
        <p:nvSpPr>
          <p:cNvPr id="5" name="Curve2"/>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0/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dAUAAAQeAAATDAAAriQAABAAAAAmAAAACAAAAP//////////"/>
              </a:ext>
            </a:extLst>
          </p:cNvSpPr>
          <p:nvPr/>
        </p:nvSpPr>
        <p:spPr>
          <a:xfrm>
            <a:off x="886460" y="48793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6" name="Curve3"/>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KN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agUAACQXAAAJDAAAzh0AABAAAAAmAAAACAAAAP//////////"/>
              </a:ext>
            </a:extLst>
          </p:cNvSpPr>
          <p:nvPr/>
        </p:nvSpPr>
        <p:spPr>
          <a:xfrm>
            <a:off x="880110" y="37617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7" name="Curve4"/>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Mc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YAUAAHYQAAD/CwAAIBcAABAAAAAmAAAACAAAAP//////////"/>
              </a:ext>
            </a:extLst>
          </p:cNvSpPr>
          <p:nvPr/>
        </p:nvSpPr>
        <p:spPr>
          <a:xfrm>
            <a:off x="873760" y="26758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8" name="Curve5"/>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VgUAAJYJAAD1CwAAQBAAABAAAAAmAAAACAAAAP//////////"/>
              </a:ext>
            </a:extLst>
          </p:cNvSpPr>
          <p:nvPr/>
        </p:nvSpPr>
        <p:spPr>
          <a:xfrm>
            <a:off x="867410" y="15582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9" name="Curve6"/>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fgUAALYCAAAdDAAAYAkAABAAAAAmAAAACAAAAP//////////"/>
              </a:ext>
            </a:extLst>
          </p:cNvSpPr>
          <p:nvPr/>
        </p:nvSpPr>
        <p:spPr>
          <a:xfrm>
            <a:off x="892810" y="4406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10" name="Textbox1"/>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AonAACUFwAASikAABAgAAAmAAAACAAAAP//////////"/>
              </a:ext>
            </a:extLst>
          </p:cNvSpPr>
          <p:nvPr/>
        </p:nvSpPr>
        <p:spPr>
          <a:xfrm>
            <a:off x="2091055" y="634619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1" name="Textbox2"/>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KY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PgfAACUFwAAOCIAABAgAAAmAAAACAAAAP//////////"/>
              </a:ext>
            </a:extLst>
          </p:cNvSpPr>
          <p:nvPr/>
        </p:nvSpPr>
        <p:spPr>
          <a:xfrm>
            <a:off x="2091055" y="519684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2" name="Textbox3"/>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LYd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BgZAACUFwAAWBsAABAgAAAmAAAACAAAAP//////////"/>
              </a:ext>
            </a:extLst>
          </p:cNvSpPr>
          <p:nvPr/>
        </p:nvSpPr>
        <p:spPr>
          <a:xfrm>
            <a:off x="2091055" y="407924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3" name="Textbox4"/>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OZT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F4SAACUFwAAnhQAABAgAAAmAAAACAAAAP//////////"/>
              </a:ext>
            </a:extLst>
          </p:cNvSpPr>
          <p:nvPr/>
        </p:nvSpPr>
        <p:spPr>
          <a:xfrm>
            <a:off x="2091055" y="298577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4" name="Textbox5"/>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GM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H4LAACUFwAAvg0AABAgAAAmAAAACAAAAP//////////"/>
              </a:ext>
            </a:extLst>
          </p:cNvSpPr>
          <p:nvPr/>
        </p:nvSpPr>
        <p:spPr>
          <a:xfrm>
            <a:off x="2091055" y="186817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5" name="Textbox6"/>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NAEAACUFwAAEAcAABAgAAAmAAAACAAAAP//////////"/>
              </a:ext>
            </a:extLst>
          </p:cNvSpPr>
          <p:nvPr/>
        </p:nvSpPr>
        <p:spPr>
          <a:xfrm>
            <a:off x="2091055" y="78232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6" name="AutoShape1"/>
          <p:cNvSpPr>
            <a:extLst>
              <a:ext uri="smNativeData">
                <pr:smNativeData xmlns:pr="smNativeData" xmlns="smNativeData" val="SMDATA_15_e8ffYhMAAAAlAAAAgwAAAA8BAAAAkAAAAEgAAACQAAAASAAAAAAAAAAAAAAAAAAAAAEAAABQAAAAHoXrUbge5T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Ny9IwAo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Ny9Iwl/f38A3N7gA8zMzADAwP8Af39/AAAAAAAAAAAAAAAAAAAAAAAAAAAAIQAAABgAAAAUAAAAEBkAAA4LAACHGgAAzBQAABAAAAAmAAAACAAAAP//////////"/>
              </a:ext>
            </a:extLst>
          </p:cNvSpPr>
          <p:nvPr/>
        </p:nvSpPr>
        <p:spPr>
          <a:xfrm>
            <a:off x="4074160" y="1797050"/>
            <a:ext cx="238125" cy="1583690"/>
          </a:xfrm>
          <a:prstGeom prst="rightBrace">
            <a:avLst>
              <a:gd name="adj1" fmla="val 8500"/>
              <a:gd name="adj2" fmla="val 50000"/>
            </a:avLst>
          </a:prstGeom>
          <a:noFill/>
          <a:ln w="25400" cap="flat" cmpd="sng" algn="ctr">
            <a:solidFill>
              <a:schemeClr val="accent3"/>
            </a:solidFill>
            <a:prstDash val="solid"/>
            <a:headEnd type="none"/>
            <a:tailEnd type="none"/>
          </a:ln>
          <a:effectLst/>
        </p:spPr>
      </p:sp>
      <p:sp>
        <p:nvSpPr>
          <p:cNvPr id="17" name="Textbox7"/>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8BoAAJ4OAADMIwAA3hAAABAgAAAmAAAACAAAAP//////////"/>
              </a:ext>
            </a:extLst>
          </p:cNvSpPr>
          <p:nvPr/>
        </p:nvSpPr>
        <p:spPr>
          <a:xfrm>
            <a:off x="4378960" y="2376170"/>
            <a:ext cx="1440180" cy="365760"/>
          </a:xfrm>
          <a:prstGeom prst="rect">
            <a:avLst/>
          </a:prstGeom>
          <a:noFill/>
          <a:ln>
            <a:noFill/>
          </a:ln>
          <a:effectLst/>
        </p:spPr>
        <p:txBody>
          <a:bodyPr vert="horz" wrap="square" numCol="1" spcCol="215900" anchor="t"/>
          <a:lstStyle/>
          <a:p>
            <a:pPr>
              <a:defRPr b="1" i="1" cap="none">
                <a:solidFill>
                  <a:srgbClr val="0000FF"/>
                </a:solidFill>
              </a:defRPr>
            </a:pPr>
            <a:r>
              <a:t>BAli-Phy</a:t>
            </a:r>
          </a:p>
        </p:txBody>
      </p:sp>
    </p:spTree>
  </p:cSld>
  <p:clrMapOvr>
    <a:masterClrMapping/>
  </p:clrMapOvr>
  <p:timing>
    <p:tnLst>
      <p:par>
        <p:cTn id="1" dur="indefinite" restart="never" nodeType="tmRoot"/>
      </p:par>
    </p:tnLst>
  </p:timing>
</p:sld>
</file>

<file path=ppt/slides/slide6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SGqD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bwMAAFQBAAAbOgAARAUAABAAAAAmAAAACAAAAP//////////"/>
              </a:ext>
            </a:extLst>
          </p:cNvSpPr>
          <p:nvPr/>
        </p:nvSpPr>
        <p:spPr>
          <a:xfrm>
            <a:off x="558165" y="215900"/>
            <a:ext cx="8887460" cy="640080"/>
          </a:xfrm>
          <a:prstGeom prst="rect">
            <a:avLst/>
          </a:prstGeom>
          <a:noFill/>
          <a:ln>
            <a:noFill/>
          </a:ln>
          <a:effectLst/>
        </p:spPr>
        <p:txBody>
          <a:bodyPr vert="horz" wrap="square" lIns="0" tIns="0" rIns="0" bIns="0" numCol="1" spcCol="215900" anchor="ctr"/>
          <a:lstStyle/>
          <a:p>
            <a:pPr algn="ctr"/>
            <a:r>
              <a:rPr sz="3200" u="sng" cap="none">
                <a:solidFill>
                  <a:srgbClr val="0000CC"/>
                </a:solidFill>
              </a:rPr>
              <a:t>A model of gene duplication, loss, and transfer</a:t>
            </a:r>
            <a:endParaRPr sz="3200" u="sng" cap="none">
              <a:solidFill>
                <a:srgbClr val="0000CC"/>
              </a:solidFill>
            </a:endParaRPr>
          </a:p>
        </p:txBody>
      </p:sp>
      <p:sp>
        <p:nvSpPr>
          <p:cNvPr id="3" name="CustomShape 2"/>
          <p:cNvSpPr>
            <a:extLst>
              <a:ext uri="smNativeData">
                <pr:smNativeData xmlns:pr="smNativeData" xmlns="smNativeData" val="SMDATA_15_e8ffYhMAAAAlAAAAZQAAAA0AAAAAjgAAAEcAAACOAAAARwAAAAAAAAAAAAAAAAAAAAEAAABQAAAA499nXDgQwj8AAAAAAAAAAA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AEAAF8FAAAOPQAAjxcAABAgAAAmAAAACAAAAP//////////"/>
              </a:ext>
            </a:extLst>
          </p:cNvSpPr>
          <p:nvPr/>
        </p:nvSpPr>
        <p:spPr>
          <a:xfrm>
            <a:off x="248920" y="873125"/>
            <a:ext cx="9676130" cy="2956560"/>
          </a:xfrm>
          <a:prstGeom prst="roundRect">
            <a:avLst>
              <a:gd name="adj" fmla="val 7056"/>
            </a:avLst>
          </a:prstGeom>
          <a:noFill/>
          <a:ln>
            <a:noFill/>
          </a:ln>
          <a:effectLst/>
        </p:spPr>
        <p:txBody>
          <a:bodyPr vert="horz" wrap="none" lIns="90170" tIns="45085" rIns="90170" bIns="45085" numCol="1" spcCol="215900" anchor="t"/>
          <a:lstStyle/>
          <a:p>
            <a:pPr marL="215900" indent="-215900">
              <a:lnSpc>
                <a:spcPct val="100000"/>
              </a:lnSpc>
              <a:spcAft>
                <a:spcPts val="2400"/>
              </a:spcAft>
              <a:buClr>
                <a:srgbClr val="000000"/>
              </a:buClr>
              <a:buSzPts val="810"/>
              <a:buFont typeface="Wingdings" pitchFamily="0" charset="0"/>
              <a:buChar char=""/>
            </a:pPr>
          </a:p>
          <a:p>
            <a:pPr marL="215900" indent="-215900">
              <a:lnSpc>
                <a:spcPct val="100000"/>
              </a:lnSpc>
              <a:spcAft>
                <a:spcPts val="2400"/>
              </a:spcAft>
              <a:buClr>
                <a:srgbClr val="000000"/>
              </a:buClr>
              <a:buSzPts val="1080"/>
              <a:buFont typeface="Wingdings" pitchFamily="0" charset="0"/>
              <a:buChar char=""/>
            </a:pPr>
            <a:r>
              <a:rPr sz="2400" cap="none">
                <a:latin typeface="Calibri" pitchFamily="2" charset="0"/>
                <a:ea typeface="DejaVu Sans" pitchFamily="1" charset="0"/>
                <a:cs typeface="DejaVu Sans" pitchFamily="1" charset="0"/>
              </a:rPr>
              <a:t>Maximum Likelihood reconstruction of a time-ordered rooted species tree</a:t>
            </a:r>
            <a:endParaRPr sz="2400" cap="none"/>
          </a:p>
          <a:p>
            <a:pPr marL="215900" indent="-215900">
              <a:lnSpc>
                <a:spcPct val="100000"/>
              </a:lnSpc>
              <a:spcAft>
                <a:spcPts val="2400"/>
              </a:spcAft>
              <a:buClr>
                <a:srgbClr val="000000"/>
              </a:buClr>
              <a:buSzPts val="1080"/>
              <a:buFont typeface="Wingdings" pitchFamily="0" charset="0"/>
              <a:buChar char=""/>
            </a:pPr>
            <a:r>
              <a:rPr sz="2400" cap="none">
                <a:latin typeface="Calibri" pitchFamily="2" charset="0"/>
                <a:ea typeface="DejaVu Sans" pitchFamily="1" charset="0"/>
                <a:cs typeface="DejaVu Sans" pitchFamily="1" charset="0"/>
              </a:rPr>
              <a:t>Fixed gene trees</a:t>
            </a:r>
            <a:endParaRPr sz="2400" cap="none"/>
          </a:p>
          <a:p>
            <a:pPr marL="215900" indent="-215900">
              <a:lnSpc>
                <a:spcPct val="100000"/>
              </a:lnSpc>
              <a:spcAft>
                <a:spcPts val="2400"/>
              </a:spcAft>
              <a:buClr>
                <a:srgbClr val="000000"/>
              </a:buClr>
              <a:buSzPts val="1080"/>
              <a:buFont typeface="Wingdings" pitchFamily="0" charset="0"/>
              <a:buChar char=""/>
            </a:pPr>
            <a:r>
              <a:rPr sz="2400" cap="none">
                <a:latin typeface="Calibri" pitchFamily="2" charset="0"/>
                <a:ea typeface="DejaVu Sans" pitchFamily="1" charset="0"/>
                <a:cs typeface="DejaVu Sans" pitchFamily="1" charset="0"/>
              </a:rPr>
              <a:t>Parallel implementation</a:t>
            </a:r>
            <a:endParaRPr sz="2400" cap="none"/>
          </a:p>
          <a:p>
            <a:pPr marL="215900" indent="-215900">
              <a:lnSpc>
                <a:spcPct val="100000"/>
              </a:lnSpc>
              <a:spcAft>
                <a:spcPts val="2400"/>
              </a:spcAft>
              <a:buClr>
                <a:srgbClr val="000000"/>
              </a:buClr>
              <a:buSzPts val="1080"/>
              <a:buFont typeface="Wingdings" pitchFamily="0" charset="0"/>
              <a:buChar char=""/>
            </a:pPr>
            <a:endParaRPr sz="2400" cap="none"/>
          </a:p>
        </p:txBody>
      </p:sp>
      <p:sp>
        <p:nvSpPr>
          <p:cNvPr id="4" name="CustomShape 3"/>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ikAANUpAAA/OAAA4isAABAAAAAmAAAACAAAAP//////////"/>
              </a:ext>
            </a:extLst>
          </p:cNvSpPr>
          <p:nvPr/>
        </p:nvSpPr>
        <p:spPr>
          <a:xfrm>
            <a:off x="6737350" y="6800215"/>
            <a:ext cx="2406015" cy="333375"/>
          </a:xfrm>
          <a:prstGeom prst="rect">
            <a:avLst/>
          </a:prstGeom>
          <a:noFill/>
          <a:ln>
            <a:noFill/>
          </a:ln>
          <a:effectLst/>
        </p:spPr>
        <p:txBody>
          <a:bodyPr vert="horz" wrap="square" lIns="90170" tIns="45085" rIns="90170" bIns="45085" numCol="1" spcCol="215900" anchor="t"/>
          <a:lstStyle/>
          <a:p>
            <a:pPr algn="r">
              <a:lnSpc>
                <a:spcPct val="100000"/>
              </a:lnSpc>
            </a:pPr>
            <a:r>
              <a:rPr sz="1600" cap="none">
                <a:latin typeface="Calibri" pitchFamily="2" charset="0"/>
                <a:ea typeface="DejaVu Sans" pitchFamily="1" charset="0"/>
                <a:cs typeface="DejaVu Sans" pitchFamily="1" charset="0"/>
              </a:rPr>
              <a:t>Szöllősi et al., PNAS 2012</a:t>
            </a:r>
            <a:endParaRPr sz="1600" cap="none"/>
          </a:p>
        </p:txBody>
      </p:sp>
      <p:sp>
        <p:nvSpPr>
          <p:cNvPr id="5" name="CustomShape 4"/>
          <p:cNvSpPr>
            <a:extLst>
              <a:ext uri="smNativeData">
                <pr:smNativeData xmlns:pr="smNativeData" xmlns="smNativeData" val="SMDATA_15_e8ffYhMAAAAlAAAAZQAAAA0AAAAAgQAAAEAAAACBAAAAQAAAAAAAAAABAAAAAAAAAAEAAABQAAAA499nXDgQwj8AAAAAAAAAAA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4zn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JQIAAGgZAADAPAAAuCIAABAAAAAmAAAACAAAAP//////////"/>
              </a:ext>
            </a:extLst>
          </p:cNvSpPr>
          <p:nvPr/>
        </p:nvSpPr>
        <p:spPr>
          <a:xfrm>
            <a:off x="348615" y="4130040"/>
            <a:ext cx="9526905" cy="1513840"/>
          </a:xfrm>
          <a:prstGeom prst="roundRect">
            <a:avLst>
              <a:gd name="adj" fmla="val 7056"/>
            </a:avLst>
          </a:prstGeom>
          <a:solidFill>
            <a:srgbClr val="FFFFFF"/>
          </a:solidFill>
          <a:ln>
            <a:noFill/>
          </a:ln>
          <a:effectLst/>
        </p:spPr>
        <p:txBody>
          <a:bodyPr vert="horz" wrap="square" lIns="81915" tIns="40640" rIns="81915" bIns="40640" numCol="1" spcCol="215900" anchor="ctr"/>
          <a:lstStyle/>
          <a:p>
            <a:pPr marL="215900" indent="-215900">
              <a:lnSpc>
                <a:spcPct val="100000"/>
              </a:lnSpc>
              <a:spcAft>
                <a:spcPts val="2995"/>
              </a:spcAft>
              <a:buClr>
                <a:srgbClr val="000000"/>
              </a:buClr>
              <a:buSzPts val="1080"/>
              <a:buFont typeface="Wingdings" pitchFamily="0" charset="0"/>
              <a:buChar char=""/>
            </a:pPr>
            <a:r>
              <a:rPr sz="2400" cap="none">
                <a:latin typeface="Calibri" pitchFamily="2" charset="0"/>
                <a:ea typeface="DejaVu Sans" pitchFamily="1" charset="0"/>
                <a:cs typeface="DejaVu Sans" pitchFamily="1" charset="0"/>
              </a:rPr>
              <a:t>Tests on simulations</a:t>
            </a:r>
            <a:endParaRPr sz="2400" cap="none"/>
          </a:p>
          <a:p>
            <a:pPr marL="215900" indent="-215900">
              <a:lnSpc>
                <a:spcPct val="100000"/>
              </a:lnSpc>
              <a:spcAft>
                <a:spcPts val="2995"/>
              </a:spcAft>
              <a:buClr>
                <a:srgbClr val="000000"/>
              </a:buClr>
              <a:buSzPts val="1080"/>
              <a:buFont typeface="Wingdings" pitchFamily="0" charset="0"/>
              <a:buChar char=""/>
            </a:pPr>
            <a:r>
              <a:rPr sz="2400" cap="none">
                <a:latin typeface="Calibri" pitchFamily="2" charset="0"/>
                <a:ea typeface="DejaVu Sans" pitchFamily="1" charset="0"/>
                <a:cs typeface="DejaVu Sans" pitchFamily="1" charset="0"/>
              </a:rPr>
              <a:t>Tests on clades of prokaryotes based on thousands of gene families</a:t>
            </a:r>
            <a:endParaRPr sz="2400" cap="none"/>
          </a:p>
          <a:p>
            <a:pPr>
              <a:lnSpc>
                <a:spcPct val="100000"/>
              </a:lnSpc>
              <a:spcAft>
                <a:spcPts val="2995"/>
              </a:spcAft>
            </a:pPr>
            <a:endParaRPr sz="2400" cap="none"/>
          </a:p>
        </p:txBody>
      </p:sp>
      <p:sp>
        <p:nvSpPr>
          <p:cNvPr id="6" name="TextShape 5"/>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PCA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A8AAAUhAAAdOQAAVCUAABAAAAAmAAAACAAAAP//////////"/>
              </a:ext>
            </a:extLst>
          </p:cNvSpPr>
          <p:nvPr/>
        </p:nvSpPr>
        <p:spPr>
          <a:xfrm>
            <a:off x="2473960" y="5367655"/>
            <a:ext cx="6810375" cy="700405"/>
          </a:xfrm>
          <a:prstGeom prst="rect">
            <a:avLst/>
          </a:prstGeom>
          <a:noFill/>
          <a:ln>
            <a:noFill/>
          </a:ln>
          <a:effectLst/>
        </p:spPr>
        <p:txBody>
          <a:bodyPr vert="horz" wrap="square" lIns="90170" tIns="45085" rIns="90170" bIns="45085" numCol="1" spcCol="215900" anchor="t"/>
          <a:lstStyle/>
          <a:p>
            <a:pPr>
              <a:lnSpc>
                <a:spcPct val="100000"/>
              </a:lnSpc>
              <a:spcAft>
                <a:spcPts val="2995"/>
              </a:spcAft>
            </a:pPr>
            <a:r>
              <a:rPr sz="2400" i="1" cap="none">
                <a:solidFill>
                  <a:srgbClr val="000000"/>
                </a:solidFill>
                <a:latin typeface="Calibri" pitchFamily="2" charset="0"/>
                <a:ea typeface="DejaVu Sans" pitchFamily="1" charset="0"/>
                <a:cs typeface="DejaVu Sans" pitchFamily="1" charset="0"/>
              </a:rPr>
              <a:t>e.g.: 36 complete genomes of Cyanobacteria, 8,332 families of homologous genes (77,678 genes in total)</a:t>
            </a:r>
            <a:endParaRPr sz="2400" cap="none"/>
          </a:p>
        </p:txBody>
      </p:sp>
    </p:spTree>
  </p:cSld>
  <p:clrMapOvr>
    <a:masterClrMapping/>
  </p:clrMapOvr>
  <p:transition spd="slow" p14:dur="1800" advClick="0">
    <p:extLst>
      <p:ext uri="smNativeData">
        <pr:smNativeData xmlns:pr="smNativeData" xmlns="smNativeData" val="e8ffYgAAAAAIBwAAAAAAAAAAAAAAAAAAAAAAAAAAAAAAAAAAAAAAAAAAAAAAAAAAAAAAAAAAAAAAAAAA"/>
      </p:ext>
    </p:extLst>
  </p:transition>
  <p:timing>
    <p:tnLst>
      <p:par>
        <p:cTn id="1" dur="indefinite" restart="never" nodeType="tmRoot"/>
      </p:par>
    </p:tnLst>
  </p:timing>
</p:sld>
</file>

<file path=ppt/slides/slide6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CABAADFOgAA6AgAABAAAAAmAAAACAAAAP//////////"/>
              </a:ext>
            </a:extLst>
          </p:cNvSpPr>
          <p:nvPr/>
        </p:nvSpPr>
        <p:spPr>
          <a:xfrm>
            <a:off x="504190" y="182880"/>
            <a:ext cx="9049385" cy="1264920"/>
          </a:xfrm>
          <a:prstGeom prst="rect">
            <a:avLst/>
          </a:prstGeom>
          <a:noFill/>
          <a:ln>
            <a:noFill/>
          </a:ln>
          <a:effectLst/>
        </p:spPr>
        <p:txBody>
          <a:bodyPr vert="horz" wrap="square" lIns="0" tIns="0" rIns="0" bIns="0" numCol="1" spcCol="215900" anchor="ctr"/>
          <a:lstStyle/>
          <a:p>
            <a:pPr algn="ctr"/>
            <a:r>
              <a:rPr sz="3200" u="sng" cap="none">
                <a:solidFill>
                  <a:srgbClr val="0000CC"/>
                </a:solidFill>
              </a:rPr>
              <a:t>DTL GTST model provides accurate reconstruction of the species tree, </a:t>
            </a:r>
            <a:br/>
            <a:r>
              <a:rPr sz="3200" u="sng" cap="none">
                <a:solidFill>
                  <a:srgbClr val="0000CC"/>
                </a:solidFill>
              </a:rPr>
              <a:t>robust to gene tree noise</a:t>
            </a:r>
            <a:endParaRPr sz="3200" u="sng" cap="none">
              <a:solidFill>
                <a:srgbClr val="0000CC"/>
              </a:solidFill>
            </a:endParaRPr>
          </a:p>
        </p:txBody>
      </p:sp>
      <p:pic>
        <p:nvPicPr>
          <p:cNvPr id="3" name="Picture 10"/>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QGAAAXCgAA1CsAAFsmAAAQAAAAJgAAAAgAAAD//////////w=="/>
              </a:ext>
            </a:extLst>
          </p:cNvPicPr>
          <p:nvPr/>
        </p:nvPicPr>
        <p:blipFill>
          <a:blip r:embed="rId2"/>
          <a:stretch>
            <a:fillRect/>
          </a:stretch>
        </p:blipFill>
        <p:spPr>
          <a:xfrm>
            <a:off x="1130300" y="1640205"/>
            <a:ext cx="5994400" cy="4594860"/>
          </a:xfrm>
          <a:prstGeom prst="rect">
            <a:avLst/>
          </a:prstGeom>
          <a:noFill/>
          <a:ln>
            <a:noFill/>
          </a:ln>
          <a:effectLst/>
        </p:spPr>
      </p:pic>
      <p:sp>
        <p:nvSpPr>
          <p:cNvPr id="4" name="Custom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4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ugYAADQJAACICQAAHiEAABAAAAAmAAAACAAAAP//////////"/>
              </a:ext>
            </a:extLst>
          </p:cNvSpPr>
          <p:nvPr/>
        </p:nvSpPr>
        <p:spPr>
          <a:xfrm rot="16200000">
            <a:off x="-622300" y="3211830"/>
            <a:ext cx="3887470" cy="455930"/>
          </a:xfrm>
          <a:prstGeom prst="rect">
            <a:avLst/>
          </a:prstGeom>
          <a:solidFill>
            <a:srgbClr val="FFFFFF"/>
          </a:solidFill>
          <a:ln>
            <a:noFill/>
          </a:ln>
          <a:effectLst/>
        </p:spPr>
        <p:txBody>
          <a:bodyPr vert="horz" wrap="square" lIns="90170" tIns="45085" rIns="90170" bIns="45085" numCol="1" spcCol="215900" anchor="t"/>
          <a:lstStyle/>
          <a:p>
            <a:pPr>
              <a:lnSpc>
                <a:spcPct val="100000"/>
              </a:lnSpc>
            </a:pPr>
            <a:r>
              <a:rPr sz="2400" cap="none">
                <a:solidFill>
                  <a:srgbClr val="FF0000"/>
                </a:solidFill>
                <a:latin typeface="Calibri" pitchFamily="2" charset="0"/>
                <a:ea typeface="DejaVu Sans" pitchFamily="1" charset="0"/>
                <a:cs typeface="DejaVu Sans" pitchFamily="1" charset="0"/>
              </a:rPr>
              <a:t>Mean distance to correct tree</a:t>
            </a:r>
            <a:endParaRPr sz="2400" cap="none"/>
          </a:p>
        </p:txBody>
      </p:sp>
      <p:sp>
        <p:nvSpPr>
          <p:cNvPr id="5" name="CustomShape 3"/>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CubQ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PikAADMJAAANLAAAqSIAABAAAAAmAAAACAAAAP//////////"/>
              </a:ext>
            </a:extLst>
          </p:cNvSpPr>
          <p:nvPr/>
        </p:nvSpPr>
        <p:spPr>
          <a:xfrm rot="5400000">
            <a:off x="4863465" y="3336290"/>
            <a:ext cx="4138930" cy="456565"/>
          </a:xfrm>
          <a:prstGeom prst="rect">
            <a:avLst/>
          </a:prstGeom>
          <a:solidFill>
            <a:srgbClr val="FFFFFF"/>
          </a:solidFill>
          <a:ln>
            <a:noFill/>
          </a:ln>
          <a:effectLst/>
        </p:spPr>
        <p:txBody>
          <a:bodyPr vert="horz" wrap="square" lIns="90170" tIns="45085" rIns="90170" bIns="45085" numCol="1" spcCol="215900" anchor="t"/>
          <a:lstStyle/>
          <a:p>
            <a:pPr>
              <a:lnSpc>
                <a:spcPct val="100000"/>
              </a:lnSpc>
            </a:pPr>
            <a:r>
              <a:rPr sz="2400" cap="none">
                <a:solidFill>
                  <a:srgbClr val="00B101"/>
                </a:solidFill>
                <a:latin typeface="Calibri" pitchFamily="2" charset="0"/>
                <a:ea typeface="DejaVu Sans" pitchFamily="1" charset="0"/>
                <a:cs typeface="DejaVu Sans" pitchFamily="1" charset="0"/>
              </a:rPr>
              <a:t>Fraction correct root bipartition</a:t>
            </a:r>
            <a:endParaRPr sz="2400" cap="none"/>
          </a:p>
        </p:txBody>
      </p:sp>
      <p:sp>
        <p:nvSpPr>
          <p:cNvPr id="6" name="CustomShape 4"/>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ikAANUpAAA/OAAA4isAABAAAAAmAAAACAAAAP//////////"/>
              </a:ext>
            </a:extLst>
          </p:cNvSpPr>
          <p:nvPr/>
        </p:nvSpPr>
        <p:spPr>
          <a:xfrm>
            <a:off x="6737350" y="6800215"/>
            <a:ext cx="2406015" cy="333375"/>
          </a:xfrm>
          <a:prstGeom prst="rect">
            <a:avLst/>
          </a:prstGeom>
          <a:noFill/>
          <a:ln>
            <a:noFill/>
          </a:ln>
          <a:effectLst/>
        </p:spPr>
        <p:txBody>
          <a:bodyPr vert="horz" wrap="square" lIns="90170" tIns="45085" rIns="90170" bIns="45085" numCol="1" spcCol="215900" anchor="t"/>
          <a:lstStyle/>
          <a:p>
            <a:pPr algn="r">
              <a:lnSpc>
                <a:spcPct val="100000"/>
              </a:lnSpc>
            </a:pPr>
            <a:r>
              <a:rPr sz="1600" cap="none">
                <a:latin typeface="Calibri" pitchFamily="2" charset="0"/>
                <a:ea typeface="DejaVu Sans" pitchFamily="1" charset="0"/>
                <a:cs typeface="DejaVu Sans" pitchFamily="1" charset="0"/>
              </a:rPr>
              <a:t>Szöllősi et al., PNAS 2012</a:t>
            </a:r>
            <a:endParaRPr sz="1600" cap="none"/>
          </a:p>
        </p:txBody>
      </p:sp>
    </p:spTree>
  </p:cSld>
  <p:clrMapOvr>
    <a:masterClrMapping/>
  </p:clrMapOvr>
  <p:transition spd="slow" p14:dur="1800" advClick="0">
    <p:extLst>
      <p:ext uri="smNativeData">
        <pr:smNativeData xmlns:pr="smNativeData" xmlns="smNativeData" val="e8ffYgAAAAAIBwAAAAAAAAAAAAAAAAAAAAAAAAAAAAAAAAAAAAAAAAAAAAAAAAAAAAAAAAAAAAAAAAAA"/>
      </p:ext>
    </p:extLst>
  </p:transition>
  <p:timing>
    <p:tnLst>
      <p:par>
        <p:cTn id="1" dur="indefinite" restart="never" nodeType="tmRoot"/>
      </p:par>
    </p:tnLst>
  </p:timing>
</p:sld>
</file>

<file path=ppt/slides/slide6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K8AAADFOgAApwUAABAAAAAmAAAACAAAAP//////////"/>
              </a:ext>
            </a:extLst>
          </p:cNvSpPr>
          <p:nvPr/>
        </p:nvSpPr>
        <p:spPr>
          <a:xfrm>
            <a:off x="504190" y="111125"/>
            <a:ext cx="9049385" cy="807720"/>
          </a:xfrm>
          <a:prstGeom prst="rect">
            <a:avLst/>
          </a:prstGeom>
          <a:noFill/>
          <a:ln>
            <a:noFill/>
          </a:ln>
          <a:effectLst/>
        </p:spPr>
        <p:txBody>
          <a:bodyPr vert="horz" wrap="square" lIns="0" tIns="0" rIns="0" bIns="0" numCol="1" spcCol="215900" anchor="ctr"/>
          <a:lstStyle/>
          <a:p>
            <a:pPr algn="ctr"/>
            <a:r>
              <a:rPr sz="3600" u="sng" cap="none">
                <a:solidFill>
                  <a:srgbClr val="0000CC"/>
                </a:solidFill>
              </a:rPr>
              <a:t>DTL GTST: robustness to highways of gene transfers</a:t>
            </a:r>
            <a:endParaRPr sz="3600" u="sng" cap="none">
              <a:solidFill>
                <a:srgbClr val="0000CC"/>
              </a:solidFill>
            </a:endParaRPr>
          </a:p>
        </p:txBody>
      </p:sp>
      <p:pic>
        <p:nvPicPr>
          <p:cNvPr id="3" name="Picture 12"/>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IQ8AAMgaAAB3EAAAvAAAAAAAAABkAAAAZAAAAAAAAAAjAAAABAAAAGQAAAAXAAAAFAAAAAAAAAAAAAAA/38AAP9/AAAAAAAACQAAAAQAAACFW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sdAABSBwAA9D4AAOomAAAQAAAAJgAAAAgAAAD//////////w=="/>
              </a:ext>
            </a:extLst>
          </p:cNvPicPr>
          <p:nvPr/>
        </p:nvPicPr>
        <p:blipFill>
          <a:blip r:embed="rId2"/>
          <a:srcRect l="38730" t="68560" r="42150" b="1880"/>
          <a:stretch>
            <a:fillRect/>
          </a:stretch>
        </p:blipFill>
        <p:spPr>
          <a:xfrm>
            <a:off x="4822825" y="1189990"/>
            <a:ext cx="5410835" cy="5135880"/>
          </a:xfrm>
          <a:prstGeom prst="rect">
            <a:avLst/>
          </a:prstGeom>
          <a:noFill/>
          <a:ln>
            <a:noFill/>
          </a:ln>
          <a:effectLst/>
        </p:spPr>
      </p:pic>
      <p:sp>
        <p:nvSpPr>
          <p:cNvPr id="4" name="Custom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ikAANUpAAA/OAAA4isAABAAAAAmAAAACAAAAP//////////"/>
              </a:ext>
            </a:extLst>
          </p:cNvSpPr>
          <p:nvPr/>
        </p:nvSpPr>
        <p:spPr>
          <a:xfrm>
            <a:off x="6737350" y="6800215"/>
            <a:ext cx="2406015" cy="333375"/>
          </a:xfrm>
          <a:prstGeom prst="rect">
            <a:avLst/>
          </a:prstGeom>
          <a:noFill/>
          <a:ln>
            <a:noFill/>
          </a:ln>
          <a:effectLst/>
        </p:spPr>
        <p:txBody>
          <a:bodyPr vert="horz" wrap="square" lIns="90170" tIns="45085" rIns="90170" bIns="45085" numCol="1" spcCol="215900" anchor="t"/>
          <a:lstStyle/>
          <a:p>
            <a:pPr algn="r">
              <a:lnSpc>
                <a:spcPct val="100000"/>
              </a:lnSpc>
            </a:pPr>
            <a:r>
              <a:rPr sz="1600" cap="none">
                <a:latin typeface="Calibri" pitchFamily="2" charset="0"/>
                <a:ea typeface="DejaVu Sans" pitchFamily="1" charset="0"/>
                <a:cs typeface="DejaVu Sans" pitchFamily="1" charset="0"/>
              </a:rPr>
              <a:t>Szöllősi et al., PNAS 2012</a:t>
            </a:r>
            <a:endParaRPr sz="1600" cap="none"/>
          </a:p>
        </p:txBody>
      </p:sp>
      <p:pic>
        <p:nvPicPr>
          <p:cNvPr id="5" name="Picture 1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EgIAALcYAAClGwAAxQEAAAAAAABkAAAAZAAAAAAAAAAjAAAABAAAAGQAAAAXAAAAFAAAAAAAAAAAAAAA/38AAP9/AAAAAAAACQAAAAQAAADQF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EAAADhBwAA0B0AACYhAAAQAAAAJgAAAAgAAAD//////////w=="/>
              </a:ext>
            </a:extLst>
          </p:cNvPicPr>
          <p:nvPr/>
        </p:nvPicPr>
        <p:blipFill>
          <a:blip r:embed="rId2"/>
          <a:srcRect l="5300" t="63270" r="70770" b="4530"/>
          <a:stretch>
            <a:fillRect/>
          </a:stretch>
        </p:blipFill>
        <p:spPr>
          <a:xfrm>
            <a:off x="635" y="1280795"/>
            <a:ext cx="4845685" cy="4107815"/>
          </a:xfrm>
          <a:prstGeom prst="rect">
            <a:avLst/>
          </a:prstGeom>
          <a:noFill/>
          <a:ln>
            <a:noFill/>
          </a:ln>
          <a:effectLst/>
        </p:spPr>
      </p:pic>
    </p:spTree>
  </p:cSld>
  <p:clrMapOvr>
    <a:masterClrMapping/>
  </p:clrMapOvr>
  <p:transition spd="slow" p14:dur="1800" advClick="0">
    <p:extLst>
      <p:ext uri="smNativeData">
        <pr:smNativeData xmlns:pr="smNativeData" xmlns="smNativeData" val="e8ffYgAAAAAIBwAAAAAAAAAAAAAAAAAAAAAAAAAAAAAAAAAAAAAAAAAAAAAAAAAAAAAAAAAAAAAAAAAA"/>
      </p:ext>
    </p:extLst>
  </p:transition>
  <p:timing>
    <p:tnLst>
      <p:par>
        <p:cTn id="1" dur="indefinite" restart="never" nodeType="tmRoot"/>
      </p:par>
    </p:tnLst>
  </p:timing>
</p:sld>
</file>

<file path=ppt/slides/slide6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r>
              <a:rPr sz="4400" u="sng" cap="none">
                <a:solidFill>
                  <a:srgbClr val="0000CC"/>
                </a:solidFill>
              </a:rPr>
              <a:t>Whole genome reconstruction of species trees</a:t>
            </a:r>
            <a:endParaRPr sz="4400" u="sng" cap="none">
              <a:solidFill>
                <a:srgbClr val="0000CC"/>
              </a:solidFill>
            </a:endParaRPr>
          </a:p>
        </p:txBody>
      </p:sp>
      <p:pic>
        <p:nvPicPr>
          <p:cNvPr id="3"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MCAACrCgAAfTsAANcpAAAQAAAAJgAAAAgAAAD//////////w=="/>
              </a:ext>
            </a:extLst>
          </p:cNvPicPr>
          <p:nvPr/>
        </p:nvPicPr>
        <p:blipFill>
          <a:blip r:embed="rId2"/>
          <a:stretch>
            <a:fillRect/>
          </a:stretch>
        </p:blipFill>
        <p:spPr>
          <a:xfrm>
            <a:off x="479425" y="1734185"/>
            <a:ext cx="9190990" cy="5067300"/>
          </a:xfrm>
          <a:prstGeom prst="rect">
            <a:avLst/>
          </a:prstGeom>
          <a:noFill/>
          <a:ln>
            <a:noFill/>
          </a:ln>
          <a:effectLst/>
        </p:spPr>
      </p:pic>
      <p:sp>
        <p:nvSpPr>
          <p:cNvPr id="4" name="Custom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ikAAPAqAAA/OAAA/iwAABAAAAAmAAAACAAAAP//////////"/>
              </a:ext>
            </a:extLst>
          </p:cNvSpPr>
          <p:nvPr/>
        </p:nvSpPr>
        <p:spPr>
          <a:xfrm>
            <a:off x="6737350" y="6979920"/>
            <a:ext cx="2406015" cy="334010"/>
          </a:xfrm>
          <a:prstGeom prst="rect">
            <a:avLst/>
          </a:prstGeom>
          <a:noFill/>
          <a:ln>
            <a:noFill/>
          </a:ln>
          <a:effectLst/>
        </p:spPr>
        <p:txBody>
          <a:bodyPr vert="horz" wrap="square" lIns="90170" tIns="45085" rIns="90170" bIns="45085" numCol="1" spcCol="215900" anchor="t"/>
          <a:lstStyle/>
          <a:p>
            <a:pPr algn="r">
              <a:lnSpc>
                <a:spcPct val="100000"/>
              </a:lnSpc>
            </a:pPr>
            <a:r>
              <a:rPr sz="1600" cap="none">
                <a:latin typeface="Calibri" pitchFamily="2" charset="0"/>
                <a:ea typeface="DejaVu Sans" pitchFamily="1" charset="0"/>
                <a:cs typeface="DejaVu Sans" pitchFamily="1" charset="0"/>
              </a:rPr>
              <a:t>Szöllősi et al., PNAS 2012</a:t>
            </a:r>
            <a:endParaRPr sz="1600" cap="none"/>
          </a:p>
        </p:txBody>
      </p:sp>
    </p:spTree>
  </p:cSld>
  <p:clrMapOvr>
    <a:masterClrMapping/>
  </p:clrMapOvr>
  <p:transition spd="slow" p14:dur="1800" advClick="0">
    <p:extLst>
      <p:ext uri="smNativeData">
        <pr:smNativeData xmlns:pr="smNativeData" xmlns="smNativeData" val="e8ffYgAAAAAIBwAAAAAAAAAAAAAAAAAAAAAAAAAAAAAAAAAAAAAAAAAAAAAAAAAAAAAAAAAAAAAAAAAA"/>
      </p:ext>
    </p:extLst>
  </p:transition>
  <p:timing>
    <p:tnLst>
      <p:par>
        <p:cTn id="1" dur="indefinite" restart="never" nodeType="tmRoot"/>
      </p:par>
    </p:tnLst>
  </p:timing>
</p:sld>
</file>

<file path=ppt/slides/slide6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r>
              <a:rPr sz="4400" u="sng" cap="none">
                <a:solidFill>
                  <a:srgbClr val="0000CC"/>
                </a:solidFill>
              </a:rPr>
              <a:t>Whole genome reconstruction of species trees</a:t>
            </a:r>
            <a:endParaRPr sz="4400" u="sng" cap="none">
              <a:solidFill>
                <a:srgbClr val="0000CC"/>
              </a:solidFill>
            </a:endParaRPr>
          </a:p>
        </p:txBody>
      </p:sp>
      <p:pic>
        <p:nvPicPr>
          <p:cNvPr id="3"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MCAACrCgAAfTsAANcpAAAQAAAAJgAAAAgAAAD//////////w=="/>
              </a:ext>
            </a:extLst>
          </p:cNvPicPr>
          <p:nvPr/>
        </p:nvPicPr>
        <p:blipFill>
          <a:blip r:embed="rId2"/>
          <a:stretch>
            <a:fillRect/>
          </a:stretch>
        </p:blipFill>
        <p:spPr>
          <a:xfrm>
            <a:off x="479425" y="1734185"/>
            <a:ext cx="9190990" cy="5067300"/>
          </a:xfrm>
          <a:prstGeom prst="rect">
            <a:avLst/>
          </a:prstGeom>
          <a:noFill/>
          <a:ln>
            <a:noFill/>
          </a:ln>
          <a:effectLst/>
        </p:spPr>
      </p:pic>
      <p:sp>
        <p:nvSpPr>
          <p:cNvPr id="4" name="CustomShape 2"/>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ikAAPAqAAA/OAAA/iwAABAAAAAmAAAACAAAAP//////////"/>
              </a:ext>
            </a:extLst>
          </p:cNvSpPr>
          <p:nvPr/>
        </p:nvSpPr>
        <p:spPr>
          <a:xfrm>
            <a:off x="6737350" y="6979920"/>
            <a:ext cx="2406015" cy="334010"/>
          </a:xfrm>
          <a:prstGeom prst="rect">
            <a:avLst/>
          </a:prstGeom>
          <a:noFill/>
          <a:ln>
            <a:noFill/>
          </a:ln>
          <a:effectLst/>
        </p:spPr>
        <p:txBody>
          <a:bodyPr vert="horz" wrap="square" lIns="90170" tIns="45085" rIns="90170" bIns="45085" numCol="1" spcCol="215900" anchor="t"/>
          <a:lstStyle/>
          <a:p>
            <a:pPr algn="r">
              <a:lnSpc>
                <a:spcPct val="100000"/>
              </a:lnSpc>
            </a:pPr>
            <a:r>
              <a:rPr sz="1600" cap="none">
                <a:latin typeface="Calibri" pitchFamily="2" charset="0"/>
                <a:ea typeface="DejaVu Sans" pitchFamily="1" charset="0"/>
                <a:cs typeface="DejaVu Sans" pitchFamily="1" charset="0"/>
              </a:rPr>
              <a:t>Szöllősi et al., PNAS 2012</a:t>
            </a:r>
            <a:endParaRPr sz="1600" cap="none"/>
          </a:p>
        </p:txBody>
      </p:sp>
      <p:pic>
        <p:nvPicPr>
          <p:cNvPr id="5" name="Picture 7"/>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J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YcAABuFAAAEjAAAEEjAAAQAAAAJgAAAAgAAAD//////////w=="/>
              </a:ext>
            </a:extLst>
          </p:cNvPicPr>
          <p:nvPr/>
        </p:nvPicPr>
        <p:blipFill>
          <a:blip r:embed="rId3"/>
          <a:stretch>
            <a:fillRect/>
          </a:stretch>
        </p:blipFill>
        <p:spPr>
          <a:xfrm>
            <a:off x="4657090" y="3321050"/>
            <a:ext cx="3157220" cy="2409825"/>
          </a:xfrm>
          <a:prstGeom prst="rect">
            <a:avLst/>
          </a:prstGeom>
          <a:noFill/>
          <a:ln>
            <a:noFill/>
          </a:ln>
          <a:effectLst/>
        </p:spPr>
      </p:pic>
      <p:pic>
        <p:nvPicPr>
          <p:cNvPr id="6" name="Picture 9"/>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J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gFAABuFAAAeBwAAEEjAAAQAAAAJgAAAAgAAAD//////////w=="/>
              </a:ext>
            </a:extLst>
          </p:cNvPicPr>
          <p:nvPr/>
        </p:nvPicPr>
        <p:blipFill>
          <a:blip r:embed="rId4"/>
          <a:stretch>
            <a:fillRect/>
          </a:stretch>
        </p:blipFill>
        <p:spPr>
          <a:xfrm>
            <a:off x="909320" y="3321050"/>
            <a:ext cx="3718560" cy="2409825"/>
          </a:xfrm>
          <a:prstGeom prst="rect">
            <a:avLst/>
          </a:prstGeom>
          <a:noFill/>
          <a:ln>
            <a:noFill/>
          </a:ln>
          <a:effectLst/>
        </p:spPr>
      </p:pic>
      <p:sp>
        <p:nvSpPr>
          <p:cNvPr id="7" name="Line 3"/>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8zMwCQ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c1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8zMwB/f38A3N7gA8zMzADAwP8Af39/AAAAAAAAAAAAAAAAAAAAAAAAAAAAIQAAABgAAAAUAAAAkBsAAHARAACAMQAAACQAABAAAAAmAAAACAAAAP//////////"/>
              </a:ext>
            </a:extLst>
          </p:cNvSpPr>
          <p:nvPr/>
        </p:nvSpPr>
        <p:spPr>
          <a:xfrm>
            <a:off x="4480560" y="2834640"/>
            <a:ext cx="3566160" cy="3017520"/>
          </a:xfrm>
          <a:prstGeom prst="line">
            <a:avLst/>
          </a:prstGeom>
          <a:noFill/>
          <a:ln w="91440" cap="flat" cmpd="sng" algn="ctr">
            <a:solidFill>
              <a:srgbClr val="FF3333"/>
            </a:solidFill>
            <a:prstDash val="solid"/>
            <a:headEnd type="none"/>
            <a:tailEnd type="none"/>
          </a:ln>
          <a:effectLst/>
        </p:spPr>
      </p:sp>
      <p:sp>
        <p:nvSpPr>
          <p:cNvPr id="8" name="Line 4"/>
          <p:cNvSpPr>
            <a:extLst>
              <a:ext uri="smNativeData">
                <pr:smNativeData xmlns:pr="smNativeData" xmlns="smNativeData" val="SMDATA_15_e8ff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8zMwCQ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0/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8zMwB/f38A3N7gA8zMzADAwP8Af39/AAAAAAAAAAAAAAAAAAAAAAAAAAAAIQAAABgAAAAUAAAAABsAAHARAABgMAAAACQAABAAAAAmAAAACAAAAP//////////"/>
              </a:ext>
            </a:extLst>
          </p:cNvSpPr>
          <p:nvPr/>
        </p:nvSpPr>
        <p:spPr>
          <a:xfrm flipV="1">
            <a:off x="4389120" y="2834640"/>
            <a:ext cx="3474720" cy="3017520"/>
          </a:xfrm>
          <a:prstGeom prst="line">
            <a:avLst/>
          </a:prstGeom>
          <a:noFill/>
          <a:ln w="91440" cap="flat" cmpd="sng" algn="ctr">
            <a:solidFill>
              <a:srgbClr val="FF3333"/>
            </a:solidFill>
            <a:prstDash val="solid"/>
            <a:headEnd type="none"/>
            <a:tailEnd type="none"/>
          </a:ln>
          <a:effectLst/>
        </p:spPr>
      </p:sp>
      <p:sp>
        <p:nvSpPr>
          <p:cNvPr id="9" name="TextShape 5"/>
          <p:cNvSpPr>
            <a:extLst>
              <a:ext uri="smNativeData">
                <pr:smNativeData xmlns:pr="smNativeData" xmlns="smNativeData" val="SMDATA_15_e8ff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MAm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ABIAAMAhAAABHgAABSQAABAAAAAmAAAACAAAAP//////////"/>
              </a:ext>
            </a:extLst>
          </p:cNvSpPr>
          <p:nvPr/>
        </p:nvSpPr>
        <p:spPr>
          <a:xfrm>
            <a:off x="2926080" y="5486400"/>
            <a:ext cx="1951355" cy="368935"/>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475"/>
              </a:spcBef>
              <a:spcAft>
                <a:spcPts val="600"/>
              </a:spcAft>
            </a:pPr>
            <a:r>
              <a:rPr sz="1100" cap="none">
                <a:solidFill>
                  <a:srgbClr val="000000"/>
                </a:solidFill>
                <a:latin typeface="Calibri" pitchFamily="2" charset="0"/>
                <a:ea typeface="DejaVu Sans" pitchFamily="1" charset="0"/>
                <a:cs typeface="DejaVu Sans" pitchFamily="1" charset="0"/>
              </a:rPr>
              <a:t>Doolittle WF, Science 1999</a:t>
            </a:r>
            <a:endParaRPr sz="1100" cap="none">
              <a:solidFill>
                <a:srgbClr val="000099"/>
              </a:solidFill>
            </a:endParaRPr>
          </a:p>
        </p:txBody>
      </p:sp>
    </p:spTree>
  </p:cSld>
  <p:clrMapOvr>
    <a:masterClrMapping/>
  </p:clrMapOvr>
  <p:transition spd="slow" p14:dur="1800" advClick="0">
    <p:extLst>
      <p:ext uri="smNativeData">
        <pr:smNativeData xmlns:pr="smNativeData" xmlns="smNativeData" val="e8ffYgAAAAAIBwAAAAAAAAAAAAAAAAAAAAAAAAAAAAAAAAAAAAAAAAAAAAAAAAAAAAAAAAAAAAAAAAAA"/>
      </p:ext>
    </p:extLst>
  </p:transition>
  <p:timing>
    <p:tnLst>
      <p:par>
        <p:cTn id="1" dur="indefinite" restart="never" nodeType="tmRoot"/>
      </p:par>
    </p:tnLst>
  </p:timing>
</p:sld>
</file>

<file path=ppt/slides/slide6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uIz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qAIAAE8AAADoOgAACAYAABAAAAAmAAAACAAAAP//////////"/>
              </a:ext>
            </a:extLst>
          </p:cNvSpPr>
          <p:nvPr/>
        </p:nvSpPr>
        <p:spPr>
          <a:xfrm>
            <a:off x="431800" y="50165"/>
            <a:ext cx="9144000" cy="930275"/>
          </a:xfrm>
          <a:prstGeom prst="rect">
            <a:avLst/>
          </a:prstGeom>
          <a:noFill/>
          <a:ln>
            <a:noFill/>
          </a:ln>
          <a:effectLst/>
        </p:spPr>
        <p:txBody>
          <a:bodyPr vert="horz" wrap="square" lIns="0" tIns="0" rIns="0" bIns="0" numCol="1" spcCol="215900" anchor="ctr"/>
          <a:lstStyle/>
          <a:p>
            <a:pPr algn="ctr"/>
            <a:r>
              <a:rPr sz="3200" u="sng" cap="none">
                <a:solidFill>
                  <a:srgbClr val="0000CC"/>
                </a:solidFill>
              </a:rPr>
              <a:t>Gene transfers and the quixotic pursuit of the TOL</a:t>
            </a:r>
            <a:endParaRPr sz="3200" u="sng" cap="none">
              <a:solidFill>
                <a:srgbClr val="0000CC"/>
              </a:solidFill>
            </a:endParaRPr>
          </a:p>
        </p:txBody>
      </p:sp>
      <p:pic>
        <p:nvPicPr>
          <p:cNvPr id="3" name="Picture 7"/>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QDwU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sZAABYCQAAhywAACsYAAAQAAAAJgAAAAgAAAD//////////w=="/>
              </a:ext>
            </a:extLst>
          </p:cNvPicPr>
          <p:nvPr/>
        </p:nvPicPr>
        <p:blipFill>
          <a:blip r:embed="rId2"/>
          <a:stretch>
            <a:fillRect/>
          </a:stretch>
        </p:blipFill>
        <p:spPr>
          <a:xfrm>
            <a:off x="4081145" y="1518920"/>
            <a:ext cx="3157220" cy="2409825"/>
          </a:xfrm>
          <a:prstGeom prst="rect">
            <a:avLst/>
          </a:prstGeom>
          <a:noFill/>
          <a:ln>
            <a:noFill/>
          </a:ln>
          <a:effectLst/>
        </p:spPr>
      </p:pic>
      <p:sp>
        <p:nvSpPr>
          <p:cNvPr id="4" name="TextShape 2"/>
          <p:cNvSpPr>
            <a:extLst>
              <a:ext uri="smNativeData">
                <pr:smNativeData xmlns:pr="smNativeData" xmlns="smNativeData" val="SMDATA_15_e8ff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NSkAALwUAAA3NQAAsBgAABAAAAAmAAAACAAAAP//////////"/>
              </a:ext>
            </a:extLst>
          </p:cNvSpPr>
          <p:nvPr/>
        </p:nvSpPr>
        <p:spPr>
          <a:xfrm>
            <a:off x="6698615" y="3370580"/>
            <a:ext cx="1951990" cy="64262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475"/>
              </a:spcBef>
              <a:spcAft>
                <a:spcPts val="600"/>
              </a:spcAft>
            </a:pPr>
            <a:r>
              <a:rPr sz="2400" cap="none">
                <a:solidFill>
                  <a:srgbClr val="000000"/>
                </a:solidFill>
                <a:latin typeface="Calibri" pitchFamily="2" charset="0"/>
                <a:ea typeface="DejaVu Sans" pitchFamily="1" charset="0"/>
                <a:cs typeface="DejaVu Sans" pitchFamily="1" charset="0"/>
              </a:rPr>
              <a:t>Doolittle WF,</a:t>
            </a:r>
            <a:endParaRPr sz="2400" cap="none">
              <a:solidFill>
                <a:srgbClr val="000099"/>
              </a:solidFill>
            </a:endParaRPr>
          </a:p>
          <a:p>
            <a:pPr marL="514350" indent="-514350">
              <a:lnSpc>
                <a:spcPct val="100000"/>
              </a:lnSpc>
              <a:spcBef>
                <a:spcPts val="475"/>
              </a:spcBef>
              <a:spcAft>
                <a:spcPts val="600"/>
              </a:spcAft>
            </a:pPr>
            <a:r>
              <a:rPr sz="2400" cap="none">
                <a:solidFill>
                  <a:srgbClr val="000000"/>
                </a:solidFill>
                <a:latin typeface="Calibri" pitchFamily="2" charset="0"/>
                <a:ea typeface="DejaVu Sans" pitchFamily="1" charset="0"/>
                <a:cs typeface="DejaVu Sans" pitchFamily="1" charset="0"/>
              </a:rPr>
              <a:t> Science 1999</a:t>
            </a:r>
            <a:endParaRPr sz="2400" cap="none">
              <a:solidFill>
                <a:srgbClr val="000099"/>
              </a:solidFill>
            </a:endParaRPr>
          </a:p>
        </p:txBody>
      </p:sp>
      <p:pic>
        <p:nvPicPr>
          <p:cNvPr id="5" name="Picture 9"/>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K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4CAABYCQAA7hgAACsYAAAQAAAAJgAAAAgAAAD//////////w=="/>
              </a:ext>
            </a:extLst>
          </p:cNvPicPr>
          <p:nvPr/>
        </p:nvPicPr>
        <p:blipFill>
          <a:blip r:embed="rId3"/>
          <a:stretch>
            <a:fillRect/>
          </a:stretch>
        </p:blipFill>
        <p:spPr>
          <a:xfrm>
            <a:off x="334010" y="1518920"/>
            <a:ext cx="3718560" cy="2409825"/>
          </a:xfrm>
          <a:prstGeom prst="rect">
            <a:avLst/>
          </a:prstGeom>
          <a:noFill/>
          <a:ln>
            <a:noFill/>
          </a:ln>
          <a:effectLst/>
        </p:spPr>
      </p:pic>
      <p:sp>
        <p:nvSpPr>
          <p:cNvPr id="6" name="CustomShape 3"/>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mAEAAMMdAADiNwAA0SsAABAAAAAmAAAACAAAAP//////////"/>
              </a:ext>
            </a:extLst>
          </p:cNvSpPr>
          <p:nvPr/>
        </p:nvSpPr>
        <p:spPr>
          <a:xfrm>
            <a:off x="259080" y="4838065"/>
            <a:ext cx="8825230" cy="2284730"/>
          </a:xfrm>
          <a:prstGeom prst="rect">
            <a:avLst/>
          </a:prstGeom>
          <a:noFill/>
          <a:ln>
            <a:noFill/>
          </a:ln>
          <a:effectLst/>
        </p:spPr>
        <p:txBody>
          <a:bodyPr vert="horz" wrap="square" lIns="90170" tIns="45085" rIns="90170" bIns="45085" numCol="1" spcCol="215900" anchor="t"/>
          <a:lstStyle/>
          <a:p>
            <a:pPr>
              <a:lnSpc>
                <a:spcPct val="100000"/>
              </a:lnSpc>
            </a:pPr>
            <a:r>
              <a:rPr sz="2400" i="1" cap="none">
                <a:solidFill>
                  <a:srgbClr val="000000"/>
                </a:solidFill>
                <a:latin typeface="Calibri" pitchFamily="2" charset="0"/>
                <a:ea typeface="DejaVu Sans" pitchFamily="1" charset="0"/>
                <a:cs typeface="DejaVu Sans" pitchFamily="1" charset="0"/>
              </a:rPr>
              <a:t>“The monistic concept of a </a:t>
            </a:r>
            <a:r>
              <a:rPr sz="2400" b="1" i="1" cap="none">
                <a:solidFill>
                  <a:srgbClr val="000000"/>
                </a:solidFill>
                <a:latin typeface="Calibri" pitchFamily="2" charset="0"/>
                <a:ea typeface="DejaVu Sans" pitchFamily="1" charset="0"/>
                <a:cs typeface="DejaVu Sans" pitchFamily="1" charset="0"/>
              </a:rPr>
              <a:t>single universal tree appears </a:t>
            </a:r>
            <a:r>
              <a:rPr sz="2400" i="1" cap="none">
                <a:solidFill>
                  <a:srgbClr val="000000"/>
                </a:solidFill>
                <a:latin typeface="Calibri" pitchFamily="2" charset="0"/>
                <a:ea typeface="DejaVu Sans" pitchFamily="1" charset="0"/>
                <a:cs typeface="DejaVu Sans" pitchFamily="1" charset="0"/>
              </a:rPr>
              <a:t>[…] </a:t>
            </a:r>
            <a:r>
              <a:rPr sz="2400" b="1" i="1" cap="none">
                <a:solidFill>
                  <a:srgbClr val="000000"/>
                </a:solidFill>
                <a:latin typeface="Calibri" pitchFamily="2" charset="0"/>
                <a:ea typeface="DejaVu Sans" pitchFamily="1" charset="0"/>
                <a:cs typeface="DejaVu Sans" pitchFamily="1" charset="0"/>
              </a:rPr>
              <a:t>increasingly obsolete</a:t>
            </a:r>
            <a:r>
              <a:rPr sz="2400" i="1" cap="none">
                <a:solidFill>
                  <a:srgbClr val="000000"/>
                </a:solidFill>
                <a:latin typeface="Calibri" pitchFamily="2" charset="0"/>
                <a:ea typeface="DejaVu Sans" pitchFamily="1" charset="0"/>
                <a:cs typeface="DejaVu Sans" pitchFamily="1" charset="0"/>
              </a:rPr>
              <a:t>. […][It is] </a:t>
            </a:r>
            <a:r>
              <a:rPr sz="2400" b="1" i="1" cap="none">
                <a:solidFill>
                  <a:srgbClr val="000000"/>
                </a:solidFill>
                <a:latin typeface="Calibri" pitchFamily="2" charset="0"/>
                <a:ea typeface="DejaVu Sans" pitchFamily="1" charset="0"/>
                <a:cs typeface="DejaVu Sans" pitchFamily="1" charset="0"/>
              </a:rPr>
              <a:t>no longer the most scientifically productive position to hold</a:t>
            </a:r>
            <a:r>
              <a:rPr sz="2400" i="1" cap="none">
                <a:solidFill>
                  <a:srgbClr val="000000"/>
                </a:solidFill>
                <a:latin typeface="Calibri" pitchFamily="2" charset="0"/>
                <a:ea typeface="DejaVu Sans" pitchFamily="1" charset="0"/>
                <a:cs typeface="DejaVu Sans" pitchFamily="1" charset="0"/>
              </a:rPr>
              <a:t>[…][It] </a:t>
            </a:r>
            <a:r>
              <a:rPr sz="2400" b="1" i="1" cap="none">
                <a:solidFill>
                  <a:srgbClr val="000000"/>
                </a:solidFill>
                <a:latin typeface="Calibri" pitchFamily="2" charset="0"/>
                <a:ea typeface="DejaVu Sans" pitchFamily="1" charset="0"/>
                <a:cs typeface="DejaVu Sans" pitchFamily="1" charset="0"/>
              </a:rPr>
              <a:t>accounts for only a minority of observations from genomes</a:t>
            </a:r>
            <a:r>
              <a:rPr sz="2400" i="1" cap="none">
                <a:solidFill>
                  <a:srgbClr val="000000"/>
                </a:solidFill>
                <a:latin typeface="Calibri" pitchFamily="2" charset="0"/>
                <a:ea typeface="DejaVu Sans" pitchFamily="1" charset="0"/>
                <a:cs typeface="DejaVu Sans" pitchFamily="1" charset="0"/>
              </a:rPr>
              <a:t>.”</a:t>
            </a:r>
            <a:endParaRPr sz="2400" cap="none"/>
          </a:p>
          <a:p>
            <a:pPr algn="r">
              <a:lnSpc>
                <a:spcPct val="100000"/>
              </a:lnSpc>
            </a:pPr>
            <a:r>
              <a:rPr sz="2400" cap="none">
                <a:solidFill>
                  <a:srgbClr val="000000"/>
                </a:solidFill>
                <a:latin typeface="Calibri" pitchFamily="2" charset="0"/>
                <a:ea typeface="DejaVu Sans" pitchFamily="1" charset="0"/>
                <a:cs typeface="DejaVu Sans" pitchFamily="1" charset="0"/>
              </a:rPr>
              <a:t>Bapteste, O’Malley, Beiko, Ereshefsky, Gogarten, Franklin-Hall, Lapointe, Dupré, Dagan, Boucher, Martin, Biology Direct 2009.</a:t>
            </a:r>
            <a:endParaRPr sz="2400" cap="none"/>
          </a:p>
        </p:txBody>
      </p:sp>
      <p:sp>
        <p:nvSpPr>
          <p:cNvPr id="7" name="TextShape 4"/>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lCcAALYEAAA8PgAAfQkAABAAAAAmAAAACAAAAP//////////"/>
              </a:ext>
            </a:extLst>
          </p:cNvSpPr>
          <p:nvPr/>
        </p:nvSpPr>
        <p:spPr>
          <a:xfrm>
            <a:off x="6433820" y="765810"/>
            <a:ext cx="3683000" cy="776605"/>
          </a:xfrm>
          <a:prstGeom prst="rect">
            <a:avLst/>
          </a:prstGeom>
          <a:noFill/>
          <a:ln>
            <a:noFill/>
          </a:ln>
          <a:effectLst/>
        </p:spPr>
        <p:txBody>
          <a:bodyPr vert="horz" wrap="square" lIns="90170" tIns="45085" rIns="90170" bIns="45085" numCol="1" spcCol="215900" anchor="t"/>
          <a:lstStyle/>
          <a:p>
            <a:pPr marL="514350" indent="-514350">
              <a:lnSpc>
                <a:spcPct val="100000"/>
              </a:lnSpc>
              <a:spcBef>
                <a:spcPts val="475"/>
              </a:spcBef>
              <a:spcAft>
                <a:spcPts val="600"/>
              </a:spcAft>
            </a:pPr>
            <a:r>
              <a:rPr sz="2400" cap="none">
                <a:solidFill>
                  <a:srgbClr val="000000"/>
                </a:solidFill>
                <a:latin typeface="Calibri" pitchFamily="2" charset="0"/>
                <a:ea typeface="DejaVu Sans" pitchFamily="1" charset="0"/>
                <a:cs typeface="DejaVu Sans" pitchFamily="1" charset="0"/>
              </a:rPr>
              <a:t>Doolittle and Bapteste 2007</a:t>
            </a:r>
            <a:endParaRPr sz="2400" cap="none"/>
          </a:p>
        </p:txBody>
      </p:sp>
    </p:spTree>
  </p:cSld>
  <p:clrMapOvr>
    <a:masterClrMapping/>
  </p:clrMapOvr>
  <p:transition spd="slow" p14:dur="1800" advClick="0">
    <p:extLst>
      <p:ext uri="smNativeData">
        <pr:smNativeData xmlns:pr="smNativeData" xmlns="smNativeData" val="e8ffYgAAAAAIBwAAAAAAAAAAAAAAAAAAAAAAAAAAAAAAAAAAAA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6" grpId="0" animBg="1" advAuto="0"/>
    </p:bldLst>
    <p:extLst>
      <p:ext uri="smNativeData">
        <pr:smNativeData xmlns:pr="smNativeData" xmlns="smNativeData" val="e8ffYgIAAAAFAAAA/f///wEAAAABAAAAAAAAAAAAAAAAAAAAAAAAAAkAAAD9////AQAAAAEAAAAAAAAAAAAAAAAAAAAAAAAA"/>
      </p:ext>
    </p:extLst>
  </p:timing>
</p:sld>
</file>

<file path=ppt/slides/slide6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g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r>
              <a:rPr sz="4400" u="sng" cap="none">
                <a:solidFill>
                  <a:srgbClr val="0000CC"/>
                </a:solidFill>
              </a:rPr>
              <a:t>The need for a gene tree-species tree model</a:t>
            </a:r>
            <a:endParaRPr sz="4400" u="sng" cap="none">
              <a:solidFill>
                <a:srgbClr val="0000CC"/>
              </a:solidFill>
            </a:endParaRPr>
          </a:p>
        </p:txBody>
      </p:sp>
      <p:sp>
        <p:nvSpPr>
          <p:cNvPr id="3" name="TextShape 2"/>
          <p:cNvSpPr>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Q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2yUAABAAAAAmAAAACAAAAP//////////"/>
              </a:ext>
            </a:extLst>
          </p:cNvSpPr>
          <p:nvPr/>
        </p:nvSpPr>
        <p:spPr>
          <a:xfrm>
            <a:off x="504190" y="1769110"/>
            <a:ext cx="9071610" cy="4384675"/>
          </a:xfrm>
          <a:prstGeom prst="rect">
            <a:avLst/>
          </a:prstGeom>
          <a:noFill/>
          <a:ln>
            <a:noFill/>
          </a:ln>
          <a:effectLst/>
        </p:spPr>
        <p:txBody>
          <a:bodyPr vert="horz" wrap="square" lIns="0" tIns="0" rIns="0" bIns="0" numCol="1" spcCol="215900" anchor="t"/>
          <a:lstStyle/>
          <a:p>
            <a:pPr marL="431800" indent="-323850">
              <a:spcBef>
                <a:spcPts val="1415"/>
              </a:spcBef>
              <a:buClr>
                <a:srgbClr val="000000"/>
              </a:buClr>
              <a:buSzPts val="1440"/>
              <a:buFont typeface="Wingdings" pitchFamily="0" charset="0"/>
              <a:buChar char=""/>
            </a:pPr>
            <a:r>
              <a:rPr sz="3200" cap="none">
                <a:solidFill>
                  <a:srgbClr val="000099"/>
                </a:solidFill>
              </a:rPr>
              <a:t>There is a lot of incongruence between gene trees, and therefore between gene trees and the species tree, if there is one</a:t>
            </a:r>
            <a:endParaRPr sz="3200" cap="none">
              <a:solidFill>
                <a:srgbClr val="000099"/>
              </a:solidFill>
            </a:endParaRPr>
          </a:p>
          <a:p>
            <a:pPr marL="431800" indent="-323850">
              <a:spcBef>
                <a:spcPts val="1415"/>
              </a:spcBef>
              <a:buClr>
                <a:srgbClr val="000000"/>
              </a:buClr>
              <a:buSzPts val="1440"/>
              <a:buFont typeface="Wingdings" pitchFamily="0" charset="0"/>
              <a:buChar char=""/>
            </a:pPr>
            <a:r>
              <a:rPr sz="3200" cap="none">
                <a:solidFill>
                  <a:srgbClr val="000099"/>
                </a:solidFill>
              </a:rPr>
              <a:t>To know how much of it is </a:t>
            </a:r>
            <a:r>
              <a:rPr sz="3200" b="1" cap="none">
                <a:solidFill>
                  <a:srgbClr val="000099"/>
                </a:solidFill>
              </a:rPr>
              <a:t>biological</a:t>
            </a:r>
            <a:r>
              <a:rPr sz="3200" cap="none">
                <a:solidFill>
                  <a:srgbClr val="000099"/>
                </a:solidFill>
              </a:rPr>
              <a:t> and how much of it is </a:t>
            </a:r>
            <a:r>
              <a:rPr sz="3200" b="1" cap="none">
                <a:solidFill>
                  <a:srgbClr val="000099"/>
                </a:solidFill>
              </a:rPr>
              <a:t>methodological/noise</a:t>
            </a:r>
            <a:r>
              <a:rPr sz="3200" cap="none">
                <a:solidFill>
                  <a:srgbClr val="000099"/>
                </a:solidFill>
              </a:rPr>
              <a:t>, we need to model biological processes, notably gene transfers</a:t>
            </a:r>
            <a:endParaRPr sz="3200" cap="none">
              <a:solidFill>
                <a:srgbClr val="000099"/>
              </a:solidFill>
            </a:endParaRPr>
          </a:p>
        </p:txBody>
      </p:sp>
    </p:spTree>
  </p:cSld>
  <p:clrMapOvr>
    <a:masterClrMapping/>
  </p:clrMapOvr>
  <p:transition spd="slow" p14:dur="1800" advClick="0">
    <p:extLst>
      <p:ext uri="smNativeData">
        <pr:smNativeData xmlns:pr="smNativeData" xmlns="smNativeData" val="e8ffYgAAAAAIBwAAAAAAAAAAAAAAAAAAAAAAAAAAAAAAAAAAAAAAAAAAAAAAAAAAAAAAAAAAAAAAAAAA"/>
      </p:ext>
    </p:extLst>
  </p:transition>
  <p:timing>
    <p:tnLst>
      <p:par>
        <p:cTn id="1" dur="indefinite" restart="never" nodeType="tmRoot"/>
      </p:par>
    </p:tnLst>
  </p:timing>
</p:sld>
</file>

<file path=ppt/slides/slide6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YtW9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oBAADoOgAAngkAABAAAAAmAAAACAAAAP//////////"/>
              </a:ext>
            </a:extLst>
          </p:cNvSpPr>
          <p:nvPr/>
        </p:nvSpPr>
        <p:spPr>
          <a:xfrm>
            <a:off x="504190" y="300990"/>
            <a:ext cx="9071610" cy="1262380"/>
          </a:xfrm>
          <a:prstGeom prst="rect">
            <a:avLst/>
          </a:prstGeom>
          <a:noFill/>
          <a:ln>
            <a:noFill/>
          </a:ln>
          <a:effectLst/>
        </p:spPr>
        <p:txBody>
          <a:bodyPr vert="horz" wrap="square" lIns="0" tIns="0" rIns="0" bIns="0" numCol="1" spcCol="215900" anchor="ctr"/>
          <a:lstStyle/>
          <a:p>
            <a:pPr algn="ctr"/>
            <a:r>
              <a:rPr sz="3600" u="sng" cap="none">
                <a:solidFill>
                  <a:srgbClr val="0000CC"/>
                </a:solidFill>
              </a:rPr>
              <a:t>Similar rates of transfers in Cyanobacteria and Fungi, when normalized</a:t>
            </a:r>
            <a:endParaRPr sz="3600" u="sng" cap="none">
              <a:solidFill>
                <a:srgbClr val="0000CC"/>
              </a:solidFill>
            </a:endParaRPr>
          </a:p>
        </p:txBody>
      </p:sp>
      <p:sp>
        <p:nvSpPr>
          <p:cNvPr id="3" name="TextShape 2"/>
          <p:cNvSpPr>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2yUAABAAAAAmAAAACAAAAP//////////"/>
              </a:ext>
            </a:extLst>
          </p:cNvSpPr>
          <p:nvPr/>
        </p:nvSpPr>
        <p:spPr>
          <a:xfrm>
            <a:off x="504190" y="1769110"/>
            <a:ext cx="9071610" cy="4384675"/>
          </a:xfrm>
          <a:prstGeom prst="rect">
            <a:avLst/>
          </a:prstGeom>
          <a:noFill/>
          <a:ln>
            <a:noFill/>
          </a:ln>
          <a:effectLst/>
        </p:spPr>
        <p:txBody>
          <a:bodyPr vert="horz" wrap="square" lIns="0" tIns="0" rIns="0" bIns="0" numCol="1" spcCol="215900" anchor="t"/>
          <a:lstStyle/>
          <a:p>
            <a:pPr/>
            <a:endParaRPr sz="3200" cap="none">
              <a:solidFill>
                <a:srgbClr val="000099"/>
              </a:solidFill>
            </a:endParaRPr>
          </a:p>
        </p:txBody>
      </p:sp>
      <p:pic>
        <p:nvPicPr>
          <p:cNvPr id="4" name="Picture1"/>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148K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AFAAB8CgAAVjcAAFArAAAQAAAAJgAAAAgAAAD//////////w=="/>
              </a:ext>
            </a:extLst>
          </p:cNvPicPr>
          <p:nvPr/>
        </p:nvPicPr>
        <p:blipFill>
          <a:blip r:embed="rId2"/>
          <a:stretch>
            <a:fillRect/>
          </a:stretch>
        </p:blipFill>
        <p:spPr>
          <a:xfrm>
            <a:off x="822960" y="1704340"/>
            <a:ext cx="8172450" cy="5336540"/>
          </a:xfrm>
          <a:prstGeom prst="rect">
            <a:avLst/>
          </a:prstGeom>
          <a:noFill/>
          <a:ln>
            <a:noFill/>
          </a:ln>
          <a:effectLst/>
        </p:spPr>
      </p:pic>
      <p:sp>
        <p:nvSpPr>
          <p:cNvPr id="5" name="CustomShape 3"/>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jfeV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3ykAAM4sAAADOgAAmy4AABAgAAAmAAAACAAAAP//////////"/>
              </a:ext>
            </a:extLst>
          </p:cNvSpPr>
          <p:nvPr/>
        </p:nvSpPr>
        <p:spPr>
          <a:xfrm>
            <a:off x="6806565" y="7283450"/>
            <a:ext cx="2623820" cy="292735"/>
          </a:xfrm>
          <a:prstGeom prst="rect">
            <a:avLst/>
          </a:prstGeom>
          <a:solidFill>
            <a:srgbClr val="FFFFFF"/>
          </a:solidFill>
          <a:ln>
            <a:noFill/>
          </a:ln>
          <a:effectLst/>
        </p:spPr>
        <p:txBody>
          <a:bodyPr vert="horz" wrap="none" lIns="90170" tIns="45085" rIns="90170" bIns="45085" numCol="1" spcCol="215900" anchor="t"/>
          <a:lstStyle/>
          <a:p>
            <a:pPr algn="r">
              <a:lnSpc>
                <a:spcPct val="100000"/>
              </a:lnSpc>
            </a:pPr>
            <a:r>
              <a:rPr sz="1600" cap="none">
                <a:latin typeface="Calibri" pitchFamily="2" charset="0"/>
                <a:ea typeface="DejaVu Sans" pitchFamily="1" charset="0"/>
                <a:cs typeface="DejaVu Sans" pitchFamily="1" charset="0"/>
              </a:rPr>
              <a:t>Szöllősi et al., Phil Trans  2015</a:t>
            </a:r>
            <a:endParaRPr sz="1600" cap="none"/>
          </a:p>
        </p:txBody>
      </p:sp>
    </p:spTree>
  </p:cSld>
  <p:clrMapOvr>
    <a:masterClrMapping/>
  </p:clrMapOvr>
  <p:transition spd="slow" p14:dur="1800" advClick="0">
    <p:extLst>
      <p:ext uri="smNativeData">
        <pr:smNativeData xmlns:pr="smNativeData" xmlns="smNativeData" val="e8ffYgAAAAAIBwAAAAAAAAAAAAAAAAAAAAAAAAAAAAAAAAAAAAAAAAAAAAAAAAAAAAAAAAAAAAAAAAAA"/>
      </p:ext>
    </p:extLst>
  </p:transition>
  <p:timing>
    <p:tnLst>
      <p:par>
        <p:cTn id="1" dur="indefinite" restart="never" nodeType="tmRoot"/>
      </p:par>
    </p:tnLst>
  </p:timing>
</p:sld>
</file>

<file path=ppt/slides/slide6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wo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r>
              <a:rPr sz="4400" u="sng" cap="none">
                <a:solidFill>
                  <a:srgbClr val="0000CC"/>
                </a:solidFill>
              </a:rPr>
              <a:t>Reconstructing genome evolution in Fungi and Cyanobacteria</a:t>
            </a:r>
            <a:endParaRPr sz="4400" u="sng" cap="none">
              <a:solidFill>
                <a:srgbClr val="0000CC"/>
              </a:solidFill>
            </a:endParaRPr>
          </a:p>
        </p:txBody>
      </p:sp>
      <p:sp>
        <p:nvSpPr>
          <p:cNvPr id="3" name="TextShape 2"/>
          <p:cNvSpPr>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2yUAABAAAAAmAAAACAAAAP//////////"/>
              </a:ext>
            </a:extLst>
          </p:cNvSpPr>
          <p:nvPr/>
        </p:nvSpPr>
        <p:spPr>
          <a:xfrm>
            <a:off x="504190" y="1769110"/>
            <a:ext cx="9071610" cy="4384675"/>
          </a:xfrm>
          <a:prstGeom prst="rect">
            <a:avLst/>
          </a:prstGeom>
          <a:noFill/>
          <a:ln>
            <a:noFill/>
          </a:ln>
          <a:effectLst/>
        </p:spPr>
        <p:txBody>
          <a:bodyPr vert="horz" wrap="square" lIns="0" tIns="0" rIns="0" bIns="0" numCol="1" spcCol="215900" anchor="t"/>
          <a:lstStyle/>
          <a:p>
            <a:pPr marL="431800" indent="-323850">
              <a:spcBef>
                <a:spcPts val="1415"/>
              </a:spcBef>
              <a:buClr>
                <a:srgbClr val="000000"/>
              </a:buClr>
              <a:buSzPts val="1440"/>
              <a:buFont typeface="Wingdings" pitchFamily="0" charset="0"/>
              <a:buChar char=""/>
            </a:pPr>
            <a:r>
              <a:rPr sz="3200" cap="none">
                <a:solidFill>
                  <a:srgbClr val="000099"/>
                </a:solidFill>
              </a:rPr>
              <a:t>There had been some claims for occasional gene transfers in Fungi, but no systematic genome-wide study </a:t>
            </a:r>
            <a:endParaRPr sz="3200" cap="none">
              <a:solidFill>
                <a:srgbClr val="000099"/>
              </a:solidFill>
            </a:endParaRPr>
          </a:p>
          <a:p>
            <a:pPr marL="431800" indent="-323850">
              <a:spcBef>
                <a:spcPts val="1415"/>
              </a:spcBef>
              <a:buClr>
                <a:srgbClr val="000000"/>
              </a:buClr>
              <a:buSzPts val="1440"/>
              <a:buFont typeface="Wingdings" pitchFamily="0" charset="0"/>
              <a:buChar char=""/>
            </a:pPr>
            <a:r>
              <a:rPr sz="3200" cap="none">
                <a:solidFill>
                  <a:srgbClr val="000099"/>
                </a:solidFill>
              </a:rPr>
              <a:t>We wanted to see how rates of gene transfer in Fungi compare to those in Cyanobacteria</a:t>
            </a:r>
            <a:endParaRPr sz="3200" cap="none">
              <a:solidFill>
                <a:srgbClr val="000099"/>
              </a:solidFill>
            </a:endParaRPr>
          </a:p>
          <a:p>
            <a:pPr marL="431800" indent="-323850">
              <a:spcBef>
                <a:spcPts val="1415"/>
              </a:spcBef>
              <a:buClr>
                <a:srgbClr val="000000"/>
              </a:buClr>
              <a:buSzPts val="1440"/>
              <a:buFont typeface="Wingdings" pitchFamily="0" charset="0"/>
              <a:buChar char=""/>
            </a:pPr>
            <a:r>
              <a:rPr sz="3200" cap="none">
                <a:solidFill>
                  <a:srgbClr val="000099"/>
                </a:solidFill>
              </a:rPr>
              <a:t>Fungi: 28 species, 11 387 gene families</a:t>
            </a:r>
            <a:endParaRPr sz="3200" cap="none">
              <a:solidFill>
                <a:srgbClr val="000099"/>
              </a:solidFill>
            </a:endParaRPr>
          </a:p>
          <a:p>
            <a:pPr marL="431800" indent="-323850">
              <a:spcBef>
                <a:spcPts val="1415"/>
              </a:spcBef>
              <a:buClr>
                <a:srgbClr val="000000"/>
              </a:buClr>
              <a:buSzPts val="1440"/>
              <a:buFont typeface="Wingdings" pitchFamily="0" charset="0"/>
              <a:buChar char=""/>
            </a:pPr>
            <a:r>
              <a:rPr sz="3200" cap="none">
                <a:solidFill>
                  <a:srgbClr val="000099"/>
                </a:solidFill>
              </a:rPr>
              <a:t>Cyanobacteria: 40 species, 7 415 gene families</a:t>
            </a:r>
            <a:endParaRPr sz="3200" cap="none">
              <a:solidFill>
                <a:srgbClr val="000099"/>
              </a:solidFill>
            </a:endParaRPr>
          </a:p>
        </p:txBody>
      </p:sp>
    </p:spTree>
  </p:cSld>
  <p:clrMapOvr>
    <a:masterClrMapping/>
  </p:clrMapOvr>
  <p:transition spd="slow" p14:dur="1800" advClick="0">
    <p:extLst>
      <p:ext uri="smNativeData">
        <pr:smNativeData xmlns:pr="smNativeData" xmlns="smNativeData" val="e8ffYgAAAAAIBwAAAAAAAAAAAAAAAAAAAAAAAAAAAAAAAAAAAAAAAAAAAAAAAAAAAAAAAAAAAAAAAAAA"/>
      </p:ext>
    </p:extLst>
  </p:transition>
  <p:timing>
    <p:tnLst>
      <p:par>
        <p:cTn id="1" dur="indefinite" restart="never" nodeType="tmRoot"/>
      </p:par>
    </p:tnLst>
  </p:timing>
</p:sld>
</file>

<file path=ppt/slides/slide6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jAIAAGYAAAAVOAAAFwgAABAAAAAmAAAACAAAAP//////////"/>
              </a:ext>
            </a:extLst>
          </p:cNvSpPr>
          <p:nvPr/>
        </p:nvSpPr>
        <p:spPr>
          <a:xfrm>
            <a:off x="414020" y="64770"/>
            <a:ext cx="8702675" cy="1250315"/>
          </a:xfrm>
          <a:prstGeom prst="rect">
            <a:avLst/>
          </a:prstGeom>
          <a:noFill/>
          <a:ln>
            <a:noFill/>
          </a:ln>
          <a:effectLst/>
        </p:spPr>
        <p:txBody>
          <a:bodyPr vert="horz" wrap="square" lIns="0" tIns="0" rIns="0" bIns="0" numCol="1" spcCol="215900" anchor="ctr"/>
          <a:lstStyle/>
          <a:p>
            <a:pPr algn="ctr"/>
            <a:r>
              <a:rPr sz="4400" u="sng" cap="none">
                <a:solidFill>
                  <a:srgbClr val="0000CC"/>
                </a:solidFill>
              </a:rPr>
              <a:t>Why should we care about gene transfers?</a:t>
            </a:r>
            <a:endParaRPr sz="4400" u="sng" cap="none">
              <a:solidFill>
                <a:srgbClr val="0000CC"/>
              </a:solidFill>
            </a:endParaRPr>
          </a:p>
        </p:txBody>
      </p:sp>
      <p:sp>
        <p:nvSpPr>
          <p:cNvPr id="3" name="TextShape 2"/>
          <p:cNvSpPr>
            <a:extLst>
              <a:ext uri="smNativeData">
                <pr:smNativeData xmlns:pr="smNativeData" xmlns="smNativeData" val="SMDATA_15_e8ff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AAAJsIAAAsOAAALyoAABAAAAAmAAAACAAAAP//////////"/>
              </a:ext>
            </a:extLst>
          </p:cNvSpPr>
          <p:nvPr/>
        </p:nvSpPr>
        <p:spPr>
          <a:xfrm>
            <a:off x="161925" y="1398905"/>
            <a:ext cx="8969375" cy="545846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Frequent in Bdelloid </a:t>
            </a:r>
            <a:r>
              <a:rPr sz="2900" b="1" cap="none">
                <a:solidFill>
                  <a:srgbClr val="000000"/>
                </a:solidFill>
                <a:latin typeface="Calibri" pitchFamily="2" charset="0"/>
                <a:ea typeface="DejaVu Sans" pitchFamily="1" charset="0"/>
                <a:cs typeface="DejaVu Sans" pitchFamily="1" charset="0"/>
              </a:rPr>
              <a:t>rotifers? </a:t>
            </a:r>
            <a:r>
              <a:rPr sz="2900" cap="none">
                <a:solidFill>
                  <a:srgbClr val="000000"/>
                </a:solidFill>
                <a:latin typeface="Calibri" pitchFamily="2" charset="0"/>
                <a:ea typeface="DejaVu Sans" pitchFamily="1" charset="0"/>
                <a:cs typeface="DejaVu Sans" pitchFamily="1" charset="0"/>
              </a:rPr>
              <a:t>(Gladyshev et al. 2008)</a:t>
            </a:r>
            <a:endParaRPr sz="2900" cap="none">
              <a:solidFill>
                <a:srgbClr val="000099"/>
              </a:solidFill>
            </a:endParaRPr>
          </a:p>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Transfers between </a:t>
            </a:r>
            <a:r>
              <a:rPr sz="2900" b="1" cap="none">
                <a:solidFill>
                  <a:srgbClr val="000000"/>
                </a:solidFill>
                <a:latin typeface="Calibri" pitchFamily="2" charset="0"/>
                <a:ea typeface="DejaVu Sans" pitchFamily="1" charset="0"/>
                <a:cs typeface="DejaVu Sans" pitchFamily="1" charset="0"/>
              </a:rPr>
              <a:t>fungi </a:t>
            </a:r>
            <a:r>
              <a:rPr sz="2900" cap="none">
                <a:solidFill>
                  <a:srgbClr val="000000"/>
                </a:solidFill>
                <a:latin typeface="Calibri" pitchFamily="2" charset="0"/>
                <a:ea typeface="DejaVu Sans" pitchFamily="1" charset="0"/>
                <a:cs typeface="DejaVu Sans" pitchFamily="1" charset="0"/>
              </a:rPr>
              <a:t>and </a:t>
            </a:r>
            <a:r>
              <a:rPr sz="2900" b="1" cap="none">
                <a:solidFill>
                  <a:srgbClr val="000000"/>
                </a:solidFill>
                <a:latin typeface="Calibri" pitchFamily="2" charset="0"/>
                <a:ea typeface="DejaVu Sans" pitchFamily="1" charset="0"/>
                <a:cs typeface="DejaVu Sans" pitchFamily="1" charset="0"/>
              </a:rPr>
              <a:t>aphid </a:t>
            </a:r>
            <a:r>
              <a:rPr sz="2900" cap="none">
                <a:solidFill>
                  <a:srgbClr val="000000"/>
                </a:solidFill>
                <a:latin typeface="Calibri" pitchFamily="2" charset="0"/>
                <a:ea typeface="DejaVu Sans" pitchFamily="1" charset="0"/>
                <a:cs typeface="DejaVu Sans" pitchFamily="1" charset="0"/>
              </a:rPr>
              <a:t>(Moran and Jarvik 2010)</a:t>
            </a:r>
            <a:endParaRPr sz="2900" cap="none">
              <a:solidFill>
                <a:srgbClr val="000099"/>
              </a:solidFill>
            </a:endParaRPr>
          </a:p>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Transfers among </a:t>
            </a:r>
            <a:r>
              <a:rPr sz="2900" b="1" cap="none">
                <a:solidFill>
                  <a:srgbClr val="000000"/>
                </a:solidFill>
                <a:latin typeface="Calibri" pitchFamily="2" charset="0"/>
                <a:ea typeface="DejaVu Sans" pitchFamily="1" charset="0"/>
                <a:cs typeface="DejaVu Sans" pitchFamily="1" charset="0"/>
              </a:rPr>
              <a:t>plant </a:t>
            </a:r>
            <a:r>
              <a:rPr sz="2900" cap="none">
                <a:solidFill>
                  <a:srgbClr val="000000"/>
                </a:solidFill>
                <a:latin typeface="Calibri" pitchFamily="2" charset="0"/>
                <a:ea typeface="DejaVu Sans" pitchFamily="1" charset="0"/>
                <a:cs typeface="DejaVu Sans" pitchFamily="1" charset="0"/>
              </a:rPr>
              <a:t>mitochondria (Bergthorsson et al. 2003) </a:t>
            </a:r>
            <a:endParaRPr sz="2900" cap="none">
              <a:solidFill>
                <a:srgbClr val="000099"/>
              </a:solidFill>
            </a:endParaRPr>
          </a:p>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Transfers of transposable elements between </a:t>
            </a:r>
            <a:r>
              <a:rPr sz="2900" b="1" i="1" cap="none">
                <a:solidFill>
                  <a:srgbClr val="000000"/>
                </a:solidFill>
                <a:latin typeface="Calibri" pitchFamily="2" charset="0"/>
                <a:ea typeface="DejaVu Sans" pitchFamily="1" charset="0"/>
                <a:cs typeface="DejaVu Sans" pitchFamily="1" charset="0"/>
              </a:rPr>
              <a:t>Drosophila</a:t>
            </a:r>
            <a:endParaRPr sz="2900" cap="none">
              <a:solidFill>
                <a:srgbClr val="000099"/>
              </a:solidFill>
            </a:endParaRPr>
          </a:p>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Transfer of an antifreeze protein between </a:t>
            </a:r>
            <a:r>
              <a:rPr sz="2900" b="1" cap="none">
                <a:solidFill>
                  <a:srgbClr val="000000"/>
                </a:solidFill>
                <a:latin typeface="Calibri" pitchFamily="2" charset="0"/>
                <a:ea typeface="DejaVu Sans" pitchFamily="1" charset="0"/>
                <a:cs typeface="DejaVu Sans" pitchFamily="1" charset="0"/>
              </a:rPr>
              <a:t>fishes </a:t>
            </a:r>
            <a:r>
              <a:rPr sz="2900" cap="none">
                <a:solidFill>
                  <a:srgbClr val="000000"/>
                </a:solidFill>
                <a:latin typeface="Calibri" pitchFamily="2" charset="0"/>
                <a:ea typeface="DejaVu Sans" pitchFamily="1" charset="0"/>
                <a:cs typeface="DejaVu Sans" pitchFamily="1" charset="0"/>
              </a:rPr>
              <a:t>(Graham et al. 2008)</a:t>
            </a:r>
            <a:endParaRPr sz="2900" cap="none">
              <a:solidFill>
                <a:srgbClr val="000099"/>
              </a:solidFill>
            </a:endParaRPr>
          </a:p>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Transfer from Trypanosome to </a:t>
            </a:r>
            <a:r>
              <a:rPr sz="2900" b="1" cap="none">
                <a:solidFill>
                  <a:srgbClr val="000000"/>
                </a:solidFill>
                <a:latin typeface="Calibri" pitchFamily="2" charset="0"/>
                <a:ea typeface="DejaVu Sans" pitchFamily="1" charset="0"/>
                <a:cs typeface="DejaVu Sans" pitchFamily="1" charset="0"/>
              </a:rPr>
              <a:t>human </a:t>
            </a:r>
            <a:r>
              <a:rPr sz="2900" cap="none">
                <a:solidFill>
                  <a:srgbClr val="000000"/>
                </a:solidFill>
                <a:latin typeface="Calibri" pitchFamily="2" charset="0"/>
                <a:ea typeface="DejaVu Sans" pitchFamily="1" charset="0"/>
                <a:cs typeface="DejaVu Sans" pitchFamily="1" charset="0"/>
              </a:rPr>
              <a:t>(Hecht et al. 2010)</a:t>
            </a:r>
            <a:endParaRPr sz="2900" cap="none">
              <a:solidFill>
                <a:srgbClr val="000099"/>
              </a:solidFill>
            </a:endParaRPr>
          </a:p>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Frequent in </a:t>
            </a:r>
            <a:r>
              <a:rPr sz="2900" b="1" cap="none">
                <a:solidFill>
                  <a:srgbClr val="000000"/>
                </a:solidFill>
                <a:latin typeface="Calibri" pitchFamily="2" charset="0"/>
                <a:ea typeface="DejaVu Sans" pitchFamily="1" charset="0"/>
                <a:cs typeface="DejaVu Sans" pitchFamily="1" charset="0"/>
              </a:rPr>
              <a:t>unicellular Eukaryotes </a:t>
            </a:r>
            <a:r>
              <a:rPr sz="2900" cap="none">
                <a:solidFill>
                  <a:srgbClr val="000000"/>
                </a:solidFill>
                <a:latin typeface="Calibri" pitchFamily="2" charset="0"/>
                <a:ea typeface="DejaVu Sans" pitchFamily="1" charset="0"/>
                <a:cs typeface="DejaVu Sans" pitchFamily="1" charset="0"/>
              </a:rPr>
              <a:t>(Keeling and Palmer, 2008)</a:t>
            </a:r>
            <a:endParaRPr sz="2900" cap="none">
              <a:solidFill>
                <a:srgbClr val="000099"/>
              </a:solidFill>
            </a:endParaRPr>
          </a:p>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Frequent in </a:t>
            </a:r>
            <a:r>
              <a:rPr sz="2900" b="1" cap="none">
                <a:solidFill>
                  <a:srgbClr val="000000"/>
                </a:solidFill>
                <a:latin typeface="Calibri" pitchFamily="2" charset="0"/>
                <a:ea typeface="DejaVu Sans" pitchFamily="1" charset="0"/>
                <a:cs typeface="DejaVu Sans" pitchFamily="1" charset="0"/>
              </a:rPr>
              <a:t>Bacteria and Archaea</a:t>
            </a:r>
            <a:endParaRPr sz="2900" cap="none">
              <a:solidFill>
                <a:srgbClr val="000099"/>
              </a:solidFill>
            </a:endParaRPr>
          </a:p>
          <a:p>
            <a:pPr marL="514350" indent="-514350">
              <a:lnSpc>
                <a:spcPct val="100000"/>
              </a:lnSpc>
              <a:spcBef>
                <a:spcPts val="580"/>
              </a:spcBef>
              <a:spcAft>
                <a:spcPts val="600"/>
              </a:spcAft>
            </a:pPr>
            <a:endParaRPr sz="2900" cap="none">
              <a:solidFill>
                <a:srgbClr val="000099"/>
              </a:solidFill>
            </a:endParaRPr>
          </a:p>
        </p:txBody>
      </p:sp>
    </p:spTree>
  </p:cSld>
  <p:clrMapOvr>
    <a:masterClrMapping/>
  </p:clrMapOvr>
  <p:transition spd="slow" p14:dur="1800" advClick="0">
    <p:extLst>
      <p:ext uri="smNativeData">
        <pr:smNativeData xmlns:pr="smNativeData" xmlns="smNativeData" val="e8ffYgAAAAAIBwAAAAAAAAAAAAAAAAAAAAAAAAAAAAAAAAAAAAAAAAAAAAAAAAAAAAAAAAAAAAAAAAAA"/>
      </p:ext>
    </p:extLst>
  </p:transition>
  <p:timing>
    <p:tnLst>
      <p:par>
        <p:cTn id="1" dur="indefinite" restart="never" nodeType="tmRoot"/>
      </p:par>
    </p:tnLst>
  </p:timing>
</p:sld>
</file>

<file path=ppt/slides/slide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e8ffYhMAAAAlAAAAZAAAAA8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4D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BB4AAD4AAADxOAAALgYAABAAAAAmAAAACAAAAAEAAAAAAAAA"/>
              </a:ext>
            </a:extLst>
          </p:cNvSpPr>
          <p:nvPr>
            <p:ph type="title"/>
          </p:nvPr>
        </p:nvSpPr>
        <p:spPr>
          <a:xfrm>
            <a:off x="4879340" y="39370"/>
            <a:ext cx="4377055" cy="965200"/>
          </a:xfrm>
        </p:spPr>
        <p:txBody>
          <a:bodyPr/>
          <a:lstStyle/>
          <a:p>
            <a:pPr>
              <a:defRPr sz="3000" cap="none"/>
            </a:pPr>
            <a:r>
              <a:t>The phylogenomics pipeline</a:t>
            </a:r>
          </a:p>
        </p:txBody>
      </p:sp>
      <p:pic>
        <p:nvPicPr>
          <p:cNvPr id="3" name="Picture1"/>
          <p:cNvPicPr>
            <a:picLocks noChangeAspect="1"/>
            <a:extLst>
              <a:ext uri="smNativeData">
                <pr:smNativeData xmlns:pr="smNativeData" xmlns="smNativeData" val="SMDATA_17_e8ff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y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f////Z////dQUAAKMuAAAQAAAAJgAAAAgAAAD//////////w=="/>
              </a:ext>
            </a:extLst>
          </p:cNvPicPr>
          <p:nvPr/>
        </p:nvPicPr>
        <p:blipFill>
          <a:blip r:embed="rId2"/>
          <a:stretch>
            <a:fillRect/>
          </a:stretch>
        </p:blipFill>
        <p:spPr>
          <a:xfrm>
            <a:off x="-36195" y="-24765"/>
            <a:ext cx="923290" cy="7606030"/>
          </a:xfrm>
          <a:prstGeom prst="rect">
            <a:avLst/>
          </a:prstGeom>
          <a:noFill/>
          <a:ln>
            <a:noFill/>
          </a:ln>
          <a:effectLst/>
        </p:spPr>
      </p:pic>
      <p:sp>
        <p:nvSpPr>
          <p:cNvPr id="4" name="Curve1"/>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EBNIh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TAUAAKMkAADrCwAAJCwAABAAAAAmAAAACAAAAP//////////"/>
              </a:ext>
            </a:extLst>
          </p:cNvSpPr>
          <p:nvPr/>
        </p:nvSpPr>
        <p:spPr>
          <a:xfrm>
            <a:off x="861060" y="5955665"/>
            <a:ext cx="1076325" cy="1219835"/>
          </a:xfrm>
          <a:custGeom>
            <a:avLst/>
            <a:gdLst/>
            <a:ahLst/>
            <a:cxnLst/>
            <a:rect l="0" t="0" r="1076325" b="1219835"/>
            <a:pathLst>
              <a:path w="1076325" h="1219835">
                <a:moveTo>
                  <a:pt x="0" y="1219835"/>
                </a:moveTo>
                <a:cubicBezTo>
                  <a:pt x="215265" y="1090930"/>
                  <a:pt x="1076325" y="817880"/>
                  <a:pt x="1076325" y="574040"/>
                </a:cubicBezTo>
                <a:cubicBezTo>
                  <a:pt x="1076325" y="330200"/>
                  <a:pt x="215265" y="114935"/>
                  <a:pt x="0" y="0"/>
                </a:cubicBezTo>
              </a:path>
            </a:pathLst>
          </a:custGeom>
          <a:noFill/>
          <a:ln w="25400" cap="flat" cmpd="sng" algn="ctr">
            <a:solidFill>
              <a:schemeClr val="hlink"/>
            </a:solidFill>
            <a:prstDash val="solid"/>
            <a:headEnd type="none"/>
            <a:tailEnd type="triangle" w="med" len="med"/>
          </a:ln>
          <a:effectLst/>
        </p:spPr>
      </p:sp>
      <p:sp>
        <p:nvSpPr>
          <p:cNvPr id="5" name="Curve2"/>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dAUAAAQeAAATDAAAriQAABAAAAAmAAAACAAAAP//////////"/>
              </a:ext>
            </a:extLst>
          </p:cNvSpPr>
          <p:nvPr/>
        </p:nvSpPr>
        <p:spPr>
          <a:xfrm>
            <a:off x="886460" y="48793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6" name="Curve3"/>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agUAACQXAAAJDAAAzh0AABAAAAAmAAAACAAAAP//////////"/>
              </a:ext>
            </a:extLst>
          </p:cNvSpPr>
          <p:nvPr/>
        </p:nvSpPr>
        <p:spPr>
          <a:xfrm>
            <a:off x="880110" y="37617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7" name="Curve4"/>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GY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YAUAAHYQAAD/CwAAIBcAABAAAAAmAAAACAAAAP//////////"/>
              </a:ext>
            </a:extLst>
          </p:cNvSpPr>
          <p:nvPr/>
        </p:nvSpPr>
        <p:spPr>
          <a:xfrm>
            <a:off x="873760" y="26758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8" name="Curve5"/>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I8w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VgUAAJYJAAD1CwAAQBAAABAAAAAmAAAACAAAAP//////////"/>
              </a:ext>
            </a:extLst>
          </p:cNvSpPr>
          <p:nvPr/>
        </p:nvSpPr>
        <p:spPr>
          <a:xfrm>
            <a:off x="867410" y="15582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9" name="Curve6"/>
          <p:cNvSpPr>
            <a:extLst>
              <a:ext uri="smNativeData">
                <pr:smNativeData xmlns:pr="smNativeData" xmlns="smNativeData" val="SMDATA_15_e8ff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MwK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fgUAALYCAAAdDAAAYAkAABAAAAAmAAAACAAAAP//////////"/>
              </a:ext>
            </a:extLst>
          </p:cNvSpPr>
          <p:nvPr/>
        </p:nvSpPr>
        <p:spPr>
          <a:xfrm>
            <a:off x="892810" y="4406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10" name="Textbox1"/>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EA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AonAACUFwAASikAABAgAAAmAAAACAAAAP//////////"/>
              </a:ext>
            </a:extLst>
          </p:cNvSpPr>
          <p:nvPr/>
        </p:nvSpPr>
        <p:spPr>
          <a:xfrm>
            <a:off x="2091055" y="634619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1" name="Textbox2"/>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PgfAACUFwAAOCIAABAgAAAmAAAACAAAAP//////////"/>
              </a:ext>
            </a:extLst>
          </p:cNvSpPr>
          <p:nvPr/>
        </p:nvSpPr>
        <p:spPr>
          <a:xfrm>
            <a:off x="2091055" y="519684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2" name="Textbox3"/>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BgZAACUFwAAWBsAABAgAAAmAAAACAAAAP//////////"/>
              </a:ext>
            </a:extLst>
          </p:cNvSpPr>
          <p:nvPr/>
        </p:nvSpPr>
        <p:spPr>
          <a:xfrm>
            <a:off x="2091055" y="407924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3" name="Textbox4"/>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F4SAACUFwAAnhQAABAgAAAmAAAACAAAAP//////////"/>
              </a:ext>
            </a:extLst>
          </p:cNvSpPr>
          <p:nvPr/>
        </p:nvSpPr>
        <p:spPr>
          <a:xfrm>
            <a:off x="2091055" y="298577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4" name="Textbox5"/>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H4LAACUFwAAvg0AABAgAAAmAAAACAAAAP//////////"/>
              </a:ext>
            </a:extLst>
          </p:cNvSpPr>
          <p:nvPr/>
        </p:nvSpPr>
        <p:spPr>
          <a:xfrm>
            <a:off x="2091055" y="186817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5" name="Textbox6"/>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NAEAACUFwAAEAcAABAgAAAmAAAACAAAAP//////////"/>
              </a:ext>
            </a:extLst>
          </p:cNvSpPr>
          <p:nvPr/>
        </p:nvSpPr>
        <p:spPr>
          <a:xfrm>
            <a:off x="2091055" y="78232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6" name="AutoShape1"/>
          <p:cNvSpPr>
            <a:extLst>
              <a:ext uri="smNativeData">
                <pr:smNativeData xmlns:pr="smNativeData" xmlns="smNativeData" val="SMDATA_15_e8ffYhMAAAAlAAAAgwAAAA8BAAAAkAAAAEgAAACQAAAASAAAAAAAAAAAAAAAAAAAAAEAAABQAAAAHoXrUbge5T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Ny9IwAo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GM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Ny9Iwl/f38A3N7gA8zMzADAwP8Af39/AAAAAAAAAAAAAAAAAAAAAAAAAAAAIQAAABgAAAAUAAAAEBkAAA4LAACHGgAAzBQAABAAAAAmAAAACAAAAP//////////"/>
              </a:ext>
            </a:extLst>
          </p:cNvSpPr>
          <p:nvPr/>
        </p:nvSpPr>
        <p:spPr>
          <a:xfrm>
            <a:off x="4074160" y="1797050"/>
            <a:ext cx="238125" cy="1583690"/>
          </a:xfrm>
          <a:prstGeom prst="rightBrace">
            <a:avLst>
              <a:gd name="adj1" fmla="val 8500"/>
              <a:gd name="adj2" fmla="val 50000"/>
            </a:avLst>
          </a:prstGeom>
          <a:noFill/>
          <a:ln w="25400" cap="flat" cmpd="sng" algn="ctr">
            <a:solidFill>
              <a:schemeClr val="accent3"/>
            </a:solidFill>
            <a:prstDash val="solid"/>
            <a:headEnd type="none"/>
            <a:tailEnd type="none"/>
          </a:ln>
          <a:effectLst/>
        </p:spPr>
      </p:sp>
      <p:sp>
        <p:nvSpPr>
          <p:cNvPr id="17" name="Textbox7"/>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8BoAAJ4OAADMIwAA3hAAABAgAAAmAAAACAAAAP//////////"/>
              </a:ext>
            </a:extLst>
          </p:cNvSpPr>
          <p:nvPr/>
        </p:nvSpPr>
        <p:spPr>
          <a:xfrm>
            <a:off x="4378960" y="2376170"/>
            <a:ext cx="1440180" cy="365760"/>
          </a:xfrm>
          <a:prstGeom prst="rect">
            <a:avLst/>
          </a:prstGeom>
          <a:noFill/>
          <a:ln>
            <a:noFill/>
          </a:ln>
          <a:effectLst/>
        </p:spPr>
        <p:txBody>
          <a:bodyPr vert="horz" wrap="square" numCol="1" spcCol="215900" anchor="t"/>
          <a:lstStyle/>
          <a:p>
            <a:pPr>
              <a:defRPr b="1" i="1" cap="none">
                <a:solidFill>
                  <a:srgbClr val="0000FF"/>
                </a:solidFill>
              </a:defRPr>
            </a:pPr>
            <a:r>
              <a:t>BAli-Phy</a:t>
            </a:r>
          </a:p>
        </p:txBody>
      </p:sp>
      <p:sp>
        <p:nvSpPr>
          <p:cNvPr id="18" name="AutoShape2"/>
          <p:cNvSpPr>
            <a:extLst>
              <a:ext uri="smNativeData">
                <pr:smNativeData xmlns:pr="smNativeData" xmlns="smNativeData" val="SMDATA_15_e8ffYhMAAAAlAAAAgwAAAA8BAAAAkAAAAEgAAACQAAAASAAAAAAAAAAAAAAAAAAAAAEAAABQAAAAHoXrUbge5T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Ny9IwAo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Ny9Iwl/f38A3N7gA8zMzADAwP8Af39/AAAAAAAAAAAAAAAAAAAAAAAAAAAAIQAAABgAAAAUAAAAshcAAKIDAAApGQAAYA0AABAAAAAmAAAACAAAAP//////////"/>
              </a:ext>
            </a:extLst>
          </p:cNvSpPr>
          <p:nvPr/>
        </p:nvSpPr>
        <p:spPr>
          <a:xfrm>
            <a:off x="3851910" y="590550"/>
            <a:ext cx="238125" cy="1583690"/>
          </a:xfrm>
          <a:prstGeom prst="rightBrace">
            <a:avLst>
              <a:gd name="adj1" fmla="val 8500"/>
              <a:gd name="adj2" fmla="val 50000"/>
            </a:avLst>
          </a:prstGeom>
          <a:noFill/>
          <a:ln w="25400" cap="flat" cmpd="sng" algn="ctr">
            <a:solidFill>
              <a:schemeClr val="accent3"/>
            </a:solidFill>
            <a:prstDash val="solid"/>
            <a:headEnd type="none"/>
            <a:tailEnd type="none"/>
          </a:ln>
          <a:effectLst/>
        </p:spPr>
      </p:sp>
      <p:sp>
        <p:nvSpPr>
          <p:cNvPr id="19" name="Textbox8"/>
          <p:cNvSpPr txBox="1">
            <a:extLst>
              <a:ext uri="smNativeData">
                <pr:smNativeData xmlns:pr="smNativeData" xmlns="smNativeData" val="SMDATA_15_e8ff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GDxoQ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khkAADIHAACOMAAAcgkAABAgAAAmAAAACAAAAP//////////"/>
              </a:ext>
            </a:extLst>
          </p:cNvSpPr>
          <p:nvPr/>
        </p:nvSpPr>
        <p:spPr>
          <a:xfrm>
            <a:off x="4156710" y="1169670"/>
            <a:ext cx="3736340" cy="365760"/>
          </a:xfrm>
          <a:prstGeom prst="rect">
            <a:avLst/>
          </a:prstGeom>
          <a:noFill/>
          <a:ln>
            <a:noFill/>
          </a:ln>
          <a:effectLst/>
        </p:spPr>
        <p:txBody>
          <a:bodyPr vert="horz" wrap="square" numCol="1" spcCol="215900" anchor="t"/>
          <a:lstStyle/>
          <a:p>
            <a:pPr>
              <a:defRPr b="1" i="1" cap="none">
                <a:solidFill>
                  <a:srgbClr val="0000FF"/>
                </a:solidFill>
              </a:defRPr>
            </a:pPr>
            <a:r>
              <a:t>Gene tree-species tree models</a:t>
            </a:r>
          </a:p>
        </p:txBody>
      </p:sp>
    </p:spTree>
  </p:cSld>
  <p:clrMapOvr>
    <a:masterClrMapping/>
  </p:clrMapOvr>
  <p:timing>
    <p:tnLst>
      <p:par>
        <p:cTn id="1" dur="indefinite" restart="never" nodeType="tmRoot"/>
      </p:par>
    </p:tnLst>
  </p:timing>
</p:sld>
</file>

<file path=ppt/slides/slide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xgEAAIMAAAAFOgAAHwYAABAAAAAmAAAACAAAAP//////////"/>
              </a:ext>
            </a:extLst>
          </p:cNvSpPr>
          <p:nvPr/>
        </p:nvSpPr>
        <p:spPr>
          <a:xfrm>
            <a:off x="288290" y="83185"/>
            <a:ext cx="9143365" cy="911860"/>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200" cap="none"/>
              <a:t>Gene trees provide confusing signal </a:t>
            </a:r>
            <a:br/>
            <a:r>
              <a:rPr lang="en-us" sz="3200" cap="none"/>
              <a:t>about species relationships</a:t>
            </a:r>
            <a:endParaRPr lang="en-us" sz="3200" cap="none"/>
          </a:p>
        </p:txBody>
      </p:sp>
      <p:pic>
        <p:nvPicPr>
          <p:cNvPr id="3" name="Picture 13"/>
          <p:cNvPicPr>
            <a:extLst>
              <a:ext uri="smNativeData">
                <pr:smNativeData xmlns:pr="smNativeData" xmlns="smNativeData" val="SMDATA_17_e8ff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BN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ERAADkBgAACTkAALgnAAAQAAAAJgAAAAgAAAD//////////w=="/>
              </a:ext>
            </a:extLst>
          </p:cNvPicPr>
          <p:nvPr/>
        </p:nvPicPr>
        <p:blipFill>
          <a:blip r:embed="rId2"/>
          <a:stretch>
            <a:fillRect/>
          </a:stretch>
        </p:blipFill>
        <p:spPr>
          <a:xfrm>
            <a:off x="2784475" y="1120140"/>
            <a:ext cx="6487160" cy="5336540"/>
          </a:xfrm>
          <a:prstGeom prst="rect">
            <a:avLst/>
          </a:prstGeom>
          <a:noFill/>
          <a:ln>
            <a:noFill/>
          </a:ln>
          <a:effectLst/>
        </p:spPr>
      </p:pic>
      <p:sp>
        <p:nvSpPr>
          <p:cNvPr id="4" name="CustomShape 2"/>
          <p:cNvSpPr>
            <a:extLst>
              <a:ext uri="smNativeData">
                <pr:smNativeData xmlns:pr="smNativeData" xmlns="smNativeData" val="SMDATA_15_e8ffYhMAAAAlAAAAZAAAAA0AAAAAdAAAADoAAAB0AAAAO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QCUAALEnAACNPQAApCkAABAgAAAmAAAACAAAAP//////////"/>
              </a:ext>
            </a:extLst>
          </p:cNvSpPr>
          <p:nvPr/>
        </p:nvSpPr>
        <p:spPr>
          <a:xfrm>
            <a:off x="6055360" y="6452235"/>
            <a:ext cx="3950335" cy="316865"/>
          </a:xfrm>
          <a:prstGeom prst="rect">
            <a:avLst/>
          </a:prstGeom>
          <a:noFill/>
          <a:ln>
            <a:noFill/>
          </a:ln>
          <a:effectLst/>
        </p:spPr>
        <p:txBody>
          <a:bodyPr vert="horz" wrap="none" lIns="73660" tIns="36830" rIns="73660" bIns="36830" numCol="1" spcCol="215900" anchor="t"/>
          <a:lstStyle/>
          <a:p>
            <a:pPr>
              <a:lnSpc>
                <a:spcPct val="100000"/>
              </a:lnSpc>
            </a:pPr>
            <a:r>
              <a:rPr lang="en-us" sz="1600" i="1" cap="none">
                <a:solidFill>
                  <a:srgbClr val="000000"/>
                </a:solidFill>
                <a:latin typeface="Calibri" pitchFamily="2" charset="0"/>
                <a:ea typeface="DejaVu Sans" pitchFamily="1" charset="0"/>
                <a:cs typeface="DejaVu Sans" pitchFamily="1" charset="0"/>
              </a:rPr>
              <a:t>Boussau, Gueguen, Gouy, BMC Evol. Biol. 2008</a:t>
            </a:r>
            <a:endParaRPr lang="en-us" sz="1600" cap="none"/>
          </a:p>
        </p:txBody>
      </p:sp>
      <p:sp>
        <p:nvSpPr>
          <p:cNvPr id="5" name="CustomShape 3"/>
          <p:cNvSpPr>
            <a:extLst>
              <a:ext uri="smNativeData">
                <pr:smNativeData xmlns:pr="smNativeData" xmlns="smNativeData" val="SMDATA_15_e8ffYhMAAAAlAAAAZAAAAA0AAAAAdAAAADoAAAB0AAAAO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mAEAAOgnAAAlDQAA3CkAABAgAAAmAAAACAAAAP//////////"/>
              </a:ext>
            </a:extLst>
          </p:cNvSpPr>
          <p:nvPr/>
        </p:nvSpPr>
        <p:spPr>
          <a:xfrm>
            <a:off x="259080" y="6487160"/>
            <a:ext cx="1877695" cy="317500"/>
          </a:xfrm>
          <a:prstGeom prst="rect">
            <a:avLst/>
          </a:prstGeom>
          <a:noFill/>
          <a:ln>
            <a:noFill/>
          </a:ln>
          <a:effectLst/>
        </p:spPr>
        <p:txBody>
          <a:bodyPr vert="horz" wrap="none" lIns="73660" tIns="36830" rIns="73660" bIns="36830" numCol="1" spcCol="215900" anchor="t"/>
          <a:lstStyle/>
          <a:p>
            <a:pPr>
              <a:lnSpc>
                <a:spcPct val="100000"/>
              </a:lnSpc>
            </a:pPr>
            <a:r>
              <a:rPr lang="en-us" sz="1600" i="1" cap="none">
                <a:solidFill>
                  <a:srgbClr val="000000"/>
                </a:solidFill>
                <a:latin typeface="Calibri" pitchFamily="2" charset="0"/>
                <a:ea typeface="DejaVu Sans" pitchFamily="1" charset="0"/>
                <a:cs typeface="DejaVu Sans" pitchFamily="1" charset="0"/>
              </a:rPr>
              <a:t>HOGENOM database</a:t>
            </a:r>
            <a:endParaRPr lang="en-us" sz="1600" cap="none"/>
          </a:p>
        </p:txBody>
      </p:sp>
      <p:sp>
        <p:nvSpPr>
          <p:cNvPr id="6" name="CustomShape 4"/>
          <p:cNvSpPr>
            <a:extLst>
              <a:ext uri="smNativeData">
                <pr:smNativeData xmlns:pr="smNativeData" xmlns="smNativeData" val="SMDATA_15_e8ffYhMAAAAlAAAAZAAAAA0AAAAAkAAAAEgAAACQAAAAS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TzQAAJAJAAB/OgAAwA8AABAAAAAmAAAACAAAAP//////////"/>
              </a:ext>
            </a:extLst>
          </p:cNvSpPr>
          <p:nvPr/>
        </p:nvSpPr>
        <p:spPr>
          <a:xfrm>
            <a:off x="8503285" y="1554480"/>
            <a:ext cx="1005840" cy="1005840"/>
          </a:xfrm>
          <a:prstGeom prst="rect">
            <a:avLst/>
          </a:prstGeom>
          <a:solidFill>
            <a:srgbClr val="FFFFFF"/>
          </a:solidFill>
          <a:ln>
            <a:noFill/>
          </a:ln>
          <a:effectLst/>
        </p:spPr>
      </p:sp>
      <p:grpSp>
        <p:nvGrpSpPr>
          <p:cNvPr id="7" name="Group 5"/>
          <p:cNvGrpSpPr>
            <a:extLst>
              <a:ext uri="smNativeData">
                <pr:smNativeData xmlns:pr="smNativeData" xmlns="smNativeData" val="SMDATA_6_e8ffYhMAAAAlAAAAAQAAAA8BAAAAkAAAAEgAAACQAAAASAAAAAAAAAAAAAAAAAAAABcAAAAUAAAAAAAAAAAAAAD/fwAA/38AAAAAAAAJAAAABAAAAAgAGgAfAAAAVAAAAAAAAAAAAAAAAAAAAAAAAAAAAAAAAAAAAAAAAAAAAAAAAAAAAAAAAAAAAAAAAAAAAAAAAAAAAAAAAAAAAAAAAAAAAAAAAAAAAAAAAAAAAAAAAAAAACEAAAAYAAAAFAAAAOcAAADhCAAACAkAACgQAAAQAAAAJgAAAAgAAAD/////AAAAAA=="/>
              </a:ext>
            </a:extLst>
          </p:cNvGrpSpPr>
          <p:nvPr/>
        </p:nvGrpSpPr>
        <p:grpSpPr>
          <a:xfrm>
            <a:off x="146685" y="1443355"/>
            <a:ext cx="1321435" cy="1183005"/>
            <a:chOff x="146685" y="1443355"/>
            <a:chExt cx="1321435" cy="1183005"/>
          </a:xfrm>
        </p:grpSpPr>
        <p:sp>
          <p:nvSpPr>
            <p:cNvPr id="15" name="Line 6"/>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MyC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YAAOEIAAAICQAA4QgAAAAAAAAmAAAACAAAAP//////////"/>
                </a:ext>
              </a:extLst>
            </p:cNvSpPr>
            <p:nvPr/>
          </p:nvSpPr>
          <p:spPr>
            <a:xfrm>
              <a:off x="1010920" y="1443355"/>
              <a:ext cx="457200" cy="0"/>
            </a:xfrm>
            <a:prstGeom prst="line">
              <a:avLst/>
            </a:prstGeom>
            <a:noFill/>
            <a:ln w="36830" cap="flat" cmpd="sng" algn="ctr">
              <a:solidFill>
                <a:srgbClr val="000000"/>
              </a:solidFill>
              <a:prstDash val="solid"/>
              <a:headEnd type="none"/>
              <a:tailEnd type="none"/>
            </a:ln>
            <a:effectLst/>
          </p:spPr>
        </p:sp>
        <p:sp>
          <p:nvSpPr>
            <p:cNvPr id="14" name="Line 7"/>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s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YAAJoNAAAICQAAmg0AAAAAAAAmAAAACAAAAP//////////"/>
                </a:ext>
              </a:extLst>
            </p:cNvSpPr>
            <p:nvPr/>
          </p:nvSpPr>
          <p:spPr>
            <a:xfrm>
              <a:off x="1010920" y="2211070"/>
              <a:ext cx="457200" cy="0"/>
            </a:xfrm>
            <a:prstGeom prst="line">
              <a:avLst/>
            </a:prstGeom>
            <a:noFill/>
            <a:ln w="36830" cap="flat" cmpd="sng" algn="ctr">
              <a:solidFill>
                <a:srgbClr val="000000"/>
              </a:solidFill>
              <a:prstDash val="solid"/>
              <a:headEnd type="none"/>
              <a:tailEnd type="none"/>
            </a:ln>
            <a:effectLst/>
          </p:spPr>
        </p:sp>
        <p:sp>
          <p:nvSpPr>
            <p:cNvPr id="13" name="Line 8"/>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w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jwMAAGMLAABgBgAAYwsAAAAAAAAmAAAACAAAAP//////////"/>
                </a:ext>
              </a:extLst>
            </p:cNvSpPr>
            <p:nvPr/>
          </p:nvSpPr>
          <p:spPr>
            <a:xfrm>
              <a:off x="578485" y="1851025"/>
              <a:ext cx="457835" cy="0"/>
            </a:xfrm>
            <a:prstGeom prst="line">
              <a:avLst/>
            </a:prstGeom>
            <a:noFill/>
            <a:ln w="36830" cap="flat" cmpd="sng" algn="ctr">
              <a:solidFill>
                <a:srgbClr val="000000"/>
              </a:solidFill>
              <a:prstDash val="solid"/>
              <a:headEnd type="none"/>
              <a:tailEnd type="none"/>
            </a:ln>
            <a:effectLst/>
          </p:spPr>
        </p:sp>
        <p:sp>
          <p:nvSpPr>
            <p:cNvPr id="12" name="Line 9"/>
            <p:cNvSpPr>
              <a:extLst>
                <a:ext uri="smNativeData">
                  <pr:smNativeData xmlns:pr="smNativeData" xmlns="smNativeData" val="SMDATA_15_e8ff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8Y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wYAAOEIAABbBgAAuA0AAAAAAAAmAAAACAAAAP//////////"/>
                </a:ext>
              </a:extLst>
            </p:cNvSpPr>
            <p:nvPr/>
          </p:nvSpPr>
          <p:spPr>
            <a:xfrm flipV="1">
              <a:off x="1033145" y="1443355"/>
              <a:ext cx="0" cy="786765"/>
            </a:xfrm>
            <a:prstGeom prst="line">
              <a:avLst/>
            </a:prstGeom>
            <a:noFill/>
            <a:ln w="36830" cap="flat" cmpd="sng" algn="ctr">
              <a:solidFill>
                <a:srgbClr val="000000"/>
              </a:solidFill>
              <a:prstDash val="solid"/>
              <a:headEnd type="none"/>
              <a:tailEnd type="none"/>
            </a:ln>
            <a:effectLst/>
          </p:spPr>
        </p:sp>
        <p:sp>
          <p:nvSpPr>
            <p:cNvPr id="11" name="Line 10"/>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4R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jwMAAFELAABgBgAAUQsAAAAAAAAmAAAACAAAAP//////////"/>
                </a:ext>
              </a:extLst>
            </p:cNvSpPr>
            <p:nvPr/>
          </p:nvSpPr>
          <p:spPr>
            <a:xfrm>
              <a:off x="578485" y="1839595"/>
              <a:ext cx="457835" cy="0"/>
            </a:xfrm>
            <a:prstGeom prst="line">
              <a:avLst/>
            </a:prstGeom>
            <a:noFill/>
            <a:ln w="36830" cap="flat" cmpd="sng" algn="ctr">
              <a:solidFill>
                <a:srgbClr val="000000"/>
              </a:solidFill>
              <a:prstDash val="solid"/>
              <a:headEnd type="none"/>
              <a:tailEnd type="none"/>
            </a:ln>
            <a:effectLst/>
          </p:spPr>
        </p:sp>
        <p:sp>
          <p:nvSpPr>
            <p:cNvPr id="10" name="Line 11"/>
            <p:cNvSpPr>
              <a:extLst>
                <a:ext uri="smNativeData">
                  <pr:smNativeData xmlns:pr="smNativeData" xmlns="smNativeData" val="SMDATA_15_e8ff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MW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jwMAAPgPAAD8CAAACRAAAAAAAAAmAAAACAAAAP//////////"/>
                </a:ext>
              </a:extLst>
            </p:cNvSpPr>
            <p:nvPr/>
          </p:nvSpPr>
          <p:spPr>
            <a:xfrm flipV="1">
              <a:off x="578485" y="2595880"/>
              <a:ext cx="882015" cy="10795"/>
            </a:xfrm>
            <a:prstGeom prst="line">
              <a:avLst/>
            </a:prstGeom>
            <a:noFill/>
            <a:ln w="36830" cap="flat" cmpd="sng" algn="ctr">
              <a:solidFill>
                <a:srgbClr val="000000"/>
              </a:solidFill>
              <a:prstDash val="solid"/>
              <a:headEnd type="none"/>
              <a:tailEnd type="none"/>
            </a:ln>
            <a:effectLst/>
          </p:spPr>
        </p:sp>
        <p:sp>
          <p:nvSpPr>
            <p:cNvPr id="9" name="Line 12"/>
            <p:cNvSpPr>
              <a:extLst>
                <a:ext uri="smNativeData">
                  <pr:smNativeData xmlns:pr="smNativeData" xmlns="smNativeData" val="SMDATA_15_e8ff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c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wAAANINAAC3AwAA0g0AAAAAAAAmAAAACAAAAP//////////"/>
                </a:ext>
              </a:extLst>
            </p:cNvSpPr>
            <p:nvPr/>
          </p:nvSpPr>
          <p:spPr>
            <a:xfrm>
              <a:off x="146685" y="2246630"/>
              <a:ext cx="457200" cy="0"/>
            </a:xfrm>
            <a:prstGeom prst="line">
              <a:avLst/>
            </a:prstGeom>
            <a:noFill/>
            <a:ln w="36830" cap="flat" cmpd="sng" algn="ctr">
              <a:solidFill>
                <a:srgbClr val="000000"/>
              </a:solidFill>
              <a:prstDash val="solid"/>
              <a:headEnd type="none"/>
              <a:tailEnd type="none"/>
            </a:ln>
            <a:effectLst/>
          </p:spPr>
        </p:sp>
        <p:sp>
          <p:nvSpPr>
            <p:cNvPr id="8" name="Line 13"/>
            <p:cNvSpPr>
              <a:extLst>
                <a:ext uri="smNativeData">
                  <pr:smNativeData xmlns:pr="smNativeData" xmlns="smNativeData" val="SMDATA_15_e8ff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swMAAFELAACzAwAAKBAAAAAAAAAmAAAACAAAAP//////////"/>
                </a:ext>
              </a:extLst>
            </p:cNvSpPr>
            <p:nvPr/>
          </p:nvSpPr>
          <p:spPr>
            <a:xfrm flipV="1">
              <a:off x="601345" y="1839595"/>
              <a:ext cx="0" cy="786765"/>
            </a:xfrm>
            <a:prstGeom prst="line">
              <a:avLst/>
            </a:prstGeom>
            <a:noFill/>
            <a:ln w="36830" cap="flat" cmpd="sng" algn="ctr">
              <a:solidFill>
                <a:srgbClr val="000000"/>
              </a:solidFill>
              <a:prstDash val="solid"/>
              <a:headEnd type="none"/>
              <a:tailEnd type="none"/>
            </a:ln>
            <a:effectLst/>
          </p:spPr>
        </p:sp>
      </p:grpSp>
      <p:sp>
        <p:nvSpPr>
          <p:cNvPr id="16" name="TextShape 14"/>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BQkAAKcHAACoEQAAyQkAABAAAAAmAAAACAAAAP//////////"/>
              </a:ext>
            </a:extLst>
          </p:cNvSpPr>
          <p:nvPr/>
        </p:nvSpPr>
        <p:spPr>
          <a:xfrm>
            <a:off x="1466215" y="1243965"/>
            <a:ext cx="1403985" cy="346710"/>
          </a:xfrm>
          <a:prstGeom prst="rect">
            <a:avLst/>
          </a:prstGeom>
          <a:noFill/>
          <a:ln>
            <a:noFill/>
          </a:ln>
          <a:effectLst/>
        </p:spPr>
        <p:txBody>
          <a:bodyPr vert="horz" wrap="square" lIns="90170" tIns="45085" rIns="90170" bIns="45085" numCol="1" spcCol="215900" anchor="t"/>
          <a:lstStyle/>
          <a:p>
            <a:pPr/>
            <a:r>
              <a:rPr lang="en-us" i="1" cap="none">
                <a:solidFill>
                  <a:srgbClr val="000000"/>
                </a:solidFill>
              </a:rPr>
              <a:t>Aquificales</a:t>
            </a:r>
            <a:endParaRPr lang="en-us" cap="none"/>
          </a:p>
        </p:txBody>
      </p:sp>
      <p:sp>
        <p:nvSpPr>
          <p:cNvPr id="17" name="TextShape 15"/>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BQkAAE4MAAD+CgAAbw4AABAAAAAmAAAACAAAAP//////////"/>
              </a:ext>
            </a:extLst>
          </p:cNvSpPr>
          <p:nvPr/>
        </p:nvSpPr>
        <p:spPr>
          <a:xfrm>
            <a:off x="1466215" y="2000250"/>
            <a:ext cx="320675" cy="346075"/>
          </a:xfrm>
          <a:prstGeom prst="rect">
            <a:avLst/>
          </a:prstGeom>
          <a:noFill/>
          <a:ln>
            <a:noFill/>
          </a:ln>
          <a:effectLst/>
        </p:spPr>
        <p:txBody>
          <a:bodyPr vert="horz" wrap="square" lIns="90170" tIns="45085" rIns="90170" bIns="45085" numCol="1" spcCol="215900" anchor="t"/>
          <a:lstStyle/>
          <a:p>
            <a:pPr/>
            <a:r>
              <a:rPr lang="en-us" b="1" i="1" cap="none">
                <a:solidFill>
                  <a:srgbClr val="FF3333"/>
                </a:solidFill>
              </a:rPr>
              <a:t>?</a:t>
            </a:r>
            <a:endParaRPr lang="en-us" cap="none"/>
          </a:p>
        </p:txBody>
      </p:sp>
      <p:sp>
        <p:nvSpPr>
          <p:cNvPr id="18" name="TextShape 16"/>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BQkAAL0OAACmDQAA3xAAABAAAAAmAAAACAAAAP//////////"/>
              </a:ext>
            </a:extLst>
          </p:cNvSpPr>
          <p:nvPr/>
        </p:nvSpPr>
        <p:spPr>
          <a:xfrm>
            <a:off x="1466215" y="2395855"/>
            <a:ext cx="752475" cy="346710"/>
          </a:xfrm>
          <a:prstGeom prst="rect">
            <a:avLst/>
          </a:prstGeom>
          <a:noFill/>
          <a:ln>
            <a:noFill/>
          </a:ln>
          <a:effectLst/>
        </p:spPr>
        <p:txBody>
          <a:bodyPr vert="horz" wrap="square" lIns="90170" tIns="45085" rIns="90170" bIns="45085" numCol="1" spcCol="215900" anchor="t"/>
          <a:lstStyle/>
          <a:p>
            <a:pPr/>
            <a:r>
              <a:rPr lang="en-us" i="1" cap="none">
                <a:solidFill>
                  <a:srgbClr val="000000"/>
                </a:solidFill>
              </a:rPr>
              <a:t>Other</a:t>
            </a:r>
            <a:endParaRPr lang="en-us" cap="none"/>
          </a:p>
        </p:txBody>
      </p:sp>
    </p:spTree>
  </p:cSld>
  <p:clrMapOvr>
    <a:masterClrMapping/>
  </p:clrMapOvr>
  <p:timing>
    <p:tnLst>
      <p:par>
        <p:cTn id="1" dur="indefinite" restart="never" nodeType="tmRoot"/>
      </p:par>
    </p:tnLst>
  </p:timing>
</p:sld>
</file>

<file path=ppt/slides/slide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e8ff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K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2yUAAAAAAAAmAAAACAAAAP//////////"/>
              </a:ext>
            </a:extLst>
          </p:cNvSpPr>
          <p:nvPr/>
        </p:nvSpPr>
        <p:spPr>
          <a:xfrm>
            <a:off x="504190" y="1769110"/>
            <a:ext cx="9071610" cy="4384675"/>
          </a:xfrm>
          <a:prstGeom prst="rect">
            <a:avLst/>
          </a:prstGeom>
          <a:noFill/>
          <a:ln>
            <a:noFill/>
          </a:ln>
          <a:effectLst/>
        </p:spPr>
        <p:txBody>
          <a:bodyPr vert="horz" wrap="square" lIns="0" tIns="0" rIns="0" bIns="0" numCol="1" spcCol="215900" anchor="t"/>
          <a:lstStyle/>
          <a:p>
            <a:pPr marL="431800" indent="-323850">
              <a:spcBef>
                <a:spcPts val="1415"/>
              </a:spcBef>
              <a:buClrTx/>
              <a:buSzPts val="1440"/>
              <a:buFont typeface="Wingdings" pitchFamily="0" charset="0"/>
              <a:buChar char=""/>
              <a:defRPr cap="none">
                <a:solidFill>
                  <a:srgbClr val="000000"/>
                </a:solidFill>
              </a:defRPr>
            </a:pPr>
            <a:r>
              <a:rPr sz="3200" cap="none"/>
              <a:t>There is a lot of incongruence between gene trees, and therefore between gene trees and the species tree</a:t>
            </a:r>
            <a:endParaRPr sz="3200" cap="none"/>
          </a:p>
          <a:p>
            <a:pPr marL="431800" indent="-323850">
              <a:spcBef>
                <a:spcPts val="1415"/>
              </a:spcBef>
              <a:buClrTx/>
              <a:buSzPts val="1440"/>
              <a:buFont typeface="Wingdings" pitchFamily="0" charset="0"/>
              <a:buChar char=""/>
              <a:defRPr cap="none">
                <a:solidFill>
                  <a:srgbClr val="000000"/>
                </a:solidFill>
              </a:defRPr>
            </a:pPr>
            <a:r>
              <a:rPr sz="3200" cap="none"/>
              <a:t>To know how much of it is biological and how much of it is methodological, we need to model biological processes, notably gene transfers</a:t>
            </a:r>
            <a:endParaRPr sz="3200" cap="none"/>
          </a:p>
        </p:txBody>
      </p:sp>
      <p:sp>
        <p:nvSpPr>
          <p:cNvPr id="3" name="TextShape 4"/>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Y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BMAAKAiAACEHQAARSUAABAAAAAmAAAACAAAAP//////////"/>
              </a:ext>
            </a:extLst>
          </p:cNvSpPr>
          <p:nvPr/>
        </p:nvSpPr>
        <p:spPr>
          <a:xfrm>
            <a:off x="3108960" y="5628640"/>
            <a:ext cx="1689100" cy="429895"/>
          </a:xfrm>
          <a:prstGeom prst="rect">
            <a:avLst/>
          </a:prstGeom>
          <a:noFill/>
          <a:ln>
            <a:noFill/>
          </a:ln>
          <a:effectLst/>
        </p:spPr>
        <p:txBody>
          <a:bodyPr vert="horz" wrap="square" lIns="90170" tIns="45085" rIns="90170" bIns="45085" numCol="1" spcCol="215900" anchor="t"/>
          <a:lstStyle/>
          <a:p>
            <a:pPr/>
            <a:r>
              <a:rPr sz="2400" i="1" cap="none">
                <a:solidFill>
                  <a:srgbClr val="FFCC00"/>
                </a:solidFill>
              </a:rPr>
              <a:t>Biological</a:t>
            </a:r>
            <a:endParaRPr sz="2400" cap="none"/>
          </a:p>
        </p:txBody>
      </p:sp>
      <p:sp>
        <p:nvSpPr>
          <p:cNvPr id="4" name="TextShape 5"/>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ioAAKAiAAAMOgAAXScAABAAAAAmAAAACAAAAP//////////"/>
              </a:ext>
            </a:extLst>
          </p:cNvSpPr>
          <p:nvPr/>
        </p:nvSpPr>
        <p:spPr>
          <a:xfrm>
            <a:off x="6930390" y="5628640"/>
            <a:ext cx="2505710" cy="770255"/>
          </a:xfrm>
          <a:prstGeom prst="rect">
            <a:avLst/>
          </a:prstGeom>
          <a:noFill/>
          <a:ln>
            <a:noFill/>
          </a:ln>
          <a:effectLst/>
        </p:spPr>
        <p:txBody>
          <a:bodyPr vert="horz" wrap="square" lIns="90170" tIns="45085" rIns="90170" bIns="45085" numCol="1" spcCol="215900" anchor="t"/>
          <a:lstStyle/>
          <a:p>
            <a:pPr/>
            <a:r>
              <a:rPr sz="2400" i="1" cap="none">
                <a:solidFill>
                  <a:srgbClr val="800000"/>
                </a:solidFill>
              </a:rPr>
              <a:t>Methodological</a:t>
            </a:r>
            <a:endParaRPr sz="2400" cap="none"/>
          </a:p>
        </p:txBody>
      </p:sp>
      <p:sp>
        <p:nvSpPr>
          <p:cNvPr id="5" name="TextShape 6"/>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4CEAAMoiAABHJAAAcCUAABAAAAAmAAAACAAAAP//////////"/>
              </a:ext>
            </a:extLst>
          </p:cNvSpPr>
          <p:nvPr/>
        </p:nvSpPr>
        <p:spPr>
          <a:xfrm>
            <a:off x="5506720" y="5655310"/>
            <a:ext cx="390525" cy="430530"/>
          </a:xfrm>
          <a:prstGeom prst="rect">
            <a:avLst/>
          </a:prstGeom>
          <a:noFill/>
          <a:ln>
            <a:noFill/>
          </a:ln>
          <a:effectLst/>
        </p:spPr>
        <p:txBody>
          <a:bodyPr vert="horz" wrap="square" lIns="90170" tIns="45085" rIns="90170" bIns="45085" numCol="1" spcCol="215900" anchor="t"/>
          <a:lstStyle/>
          <a:p>
            <a:pPr/>
            <a:r>
              <a:rPr sz="2400" b="1" cap="none">
                <a:solidFill>
                  <a:srgbClr val="0000FF"/>
                </a:solidFill>
              </a:rPr>
              <a:t>+</a:t>
            </a:r>
            <a:endParaRPr sz="2400" cap="none"/>
          </a:p>
        </p:txBody>
      </p:sp>
      <p:sp>
        <p:nvSpPr>
          <p:cNvPr id="6" name="TextShape 7"/>
          <p:cNvSpPr>
            <a:extLst>
              <a:ext uri="smNativeData">
                <pr:smNativeData xmlns:pr="smNativeData" xmlns="smNativeData" val="SMDATA_15_e8ff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AAAAJEiAADGEAAANyUAABAAAAAmAAAACAAAAP//////////"/>
              </a:ext>
            </a:extLst>
          </p:cNvSpPr>
          <p:nvPr/>
        </p:nvSpPr>
        <p:spPr>
          <a:xfrm>
            <a:off x="73660" y="5619115"/>
            <a:ext cx="2653030" cy="430530"/>
          </a:xfrm>
          <a:prstGeom prst="rect">
            <a:avLst/>
          </a:prstGeom>
          <a:noFill/>
          <a:ln>
            <a:noFill/>
          </a:ln>
          <a:effectLst/>
        </p:spPr>
        <p:txBody>
          <a:bodyPr vert="horz" wrap="square" lIns="90170" tIns="45085" rIns="90170" bIns="45085" numCol="1" spcCol="215900" anchor="t"/>
          <a:lstStyle/>
          <a:p>
            <a:pPr/>
            <a:r>
              <a:rPr sz="2400" b="1" cap="none">
                <a:solidFill>
                  <a:srgbClr val="0000FF"/>
                </a:solidFill>
              </a:rPr>
              <a:t>Incongruence ~</a:t>
            </a:r>
            <a:endParaRPr sz="2400" cap="none"/>
          </a:p>
        </p:txBody>
      </p:sp>
      <p:sp>
        <p:nvSpPr>
          <p:cNvPr id="7" name="Rectangle1"/>
          <p:cNvSpPr>
            <a:extLst>
              <a:ext uri="smNativeData">
                <pr:smNativeData xmlns:pr="smNativeData" xmlns="smNativeData" val="SMDATA_15_e8ff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solidFill>
            <a:srgbClr val="CCCCCC"/>
          </a:solidFill>
          <a:ln>
            <a:noFill/>
          </a:ln>
          <a:effectLst/>
        </p:spPr>
        <p:txBody>
          <a:bodyPr vert="horz" wrap="square" lIns="0" tIns="0" rIns="0" bIns="0" numCol="1" spcCol="215900" anchor="ctr"/>
          <a:lstStyle/>
          <a:p>
            <a:pPr algn="ctr">
              <a:defRPr sz="1600" cap="none">
                <a:solidFill>
                  <a:srgbClr val="000000"/>
                </a:solidFill>
              </a:defRPr>
            </a:pPr>
            <a:r>
              <a:rPr sz="3600" cap="none"/>
              <a:t>The need for a gene tree-species tree model</a:t>
            </a:r>
            <a:endParaRPr sz="3600" cap="none"/>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Presentation">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esentation">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Presentation">
      <a:majorFont>
        <a:latin typeface="Verdana"/>
        <a:ea typeface="Verdana"/>
        <a:cs typeface="Verdana"/>
      </a:majorFont>
      <a:minorFont>
        <a:latin typeface="Verdana"/>
        <a:ea typeface="Verdana"/>
        <a:cs typeface="Verdan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boussau</cp:lastModifiedBy>
  <cp:revision>0</cp:revision>
  <dcterms:created xsi:type="dcterms:W3CDTF">2017-08-19T21:33:40Z</dcterms:created>
  <dcterms:modified xsi:type="dcterms:W3CDTF">2022-07-26T10:52:43Z</dcterms:modified>
</cp:coreProperties>
</file>